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93" r:id="rId9"/>
    <p:sldId id="292" r:id="rId10"/>
    <p:sldId id="268" r:id="rId11"/>
    <p:sldId id="269" r:id="rId12"/>
    <p:sldId id="264" r:id="rId13"/>
    <p:sldId id="265" r:id="rId14"/>
    <p:sldId id="270" r:id="rId15"/>
    <p:sldId id="289" r:id="rId16"/>
    <p:sldId id="271" r:id="rId17"/>
    <p:sldId id="272" r:id="rId18"/>
    <p:sldId id="273" r:id="rId19"/>
    <p:sldId id="296" r:id="rId20"/>
    <p:sldId id="297" r:id="rId21"/>
    <p:sldId id="295" r:id="rId22"/>
    <p:sldId id="298" r:id="rId23"/>
    <p:sldId id="299" r:id="rId24"/>
    <p:sldId id="300" r:id="rId25"/>
    <p:sldId id="28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8" r:id="rId34"/>
    <p:sldId id="309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18" r:id="rId43"/>
    <p:sldId id="317" r:id="rId44"/>
    <p:sldId id="319" r:id="rId45"/>
    <p:sldId id="320" r:id="rId46"/>
    <p:sldId id="321" r:id="rId4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a Nikic" initials="I.N.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4660"/>
  </p:normalViewPr>
  <p:slideViewPr>
    <p:cSldViewPr>
      <p:cViewPr varScale="1">
        <p:scale>
          <a:sx n="64" d="100"/>
          <a:sy n="64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2113C-C9C5-4C64-A796-3DDD8A773845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58238-511D-411B-932D-D8FC8D6740E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758238-511D-411B-932D-D8FC8D6740E1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htec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htec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Gleichschenkliges Dreiec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Gerade Verbindung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Gleichschenkliges Dreiec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leichschenkliges Dreiec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A50D42-C9CD-4801-B293-61D1F53EC57E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6AE60A-B69C-4790-82F7-3882EDF23186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Vergils Dido „auf der Couch“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Eine psychologische Untersuchung ihres Suizids 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2.2 Suizidalität in der modernen Psychologie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Stadien der Suizidalität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de-DE" dirty="0"/>
              <a:t>Suizidgedanken &amp; - </a:t>
            </a:r>
            <a:r>
              <a:rPr lang="de-DE" dirty="0" err="1"/>
              <a:t>ideen</a:t>
            </a:r>
            <a:endParaRPr lang="de-DE" dirty="0"/>
          </a:p>
          <a:p>
            <a:r>
              <a:rPr lang="de-DE" dirty="0"/>
              <a:t>(in-)direkte Hilferufe  &amp; Ankündigungen</a:t>
            </a:r>
          </a:p>
          <a:p>
            <a:r>
              <a:rPr lang="de-DE" dirty="0"/>
              <a:t>Entschluss</a:t>
            </a:r>
          </a:p>
        </p:txBody>
      </p:sp>
      <p:sp>
        <p:nvSpPr>
          <p:cNvPr id="7" name="Pfeil nach links 6"/>
          <p:cNvSpPr/>
          <p:nvPr/>
        </p:nvSpPr>
        <p:spPr>
          <a:xfrm>
            <a:off x="4643438" y="2786058"/>
            <a:ext cx="1643074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6786578" y="2857496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Prävention sinnvoll!</a:t>
            </a:r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2.2 Suizidalität in der modernen Psychologie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b="1" dirty="0"/>
              <a:t>Präventionsmaßnahmen:</a:t>
            </a:r>
          </a:p>
          <a:p>
            <a:r>
              <a:rPr lang="de-DE" dirty="0"/>
              <a:t>1. Zeit gewinnen.</a:t>
            </a:r>
          </a:p>
          <a:p>
            <a:r>
              <a:rPr lang="de-DE" dirty="0"/>
              <a:t>2. Verträge und Selbstverpflichtungen</a:t>
            </a:r>
          </a:p>
          <a:p>
            <a:r>
              <a:rPr lang="de-DE" dirty="0"/>
              <a:t>3. Konfrontation</a:t>
            </a:r>
          </a:p>
          <a:p>
            <a:r>
              <a:rPr lang="de-DE" dirty="0"/>
              <a:t>4.  Arbeit mit Gefühlen.</a:t>
            </a:r>
            <a:br>
              <a:rPr lang="de-DE" dirty="0"/>
            </a:b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</a:t>
            </a:r>
            <a:r>
              <a:rPr lang="de-DE" dirty="0" err="1"/>
              <a:t>Didos</a:t>
            </a:r>
            <a:r>
              <a:rPr lang="de-DE" dirty="0"/>
              <a:t> Suizid und seine Ursachen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2.3 Untersuchung der Schilderung von </a:t>
            </a:r>
            <a:r>
              <a:rPr lang="de-DE" i="1" dirty="0" err="1"/>
              <a:t>Didos</a:t>
            </a:r>
            <a:r>
              <a:rPr lang="de-DE" dirty="0"/>
              <a:t> Selbstmord durch Vergil (besonders der Verse IV, V. 450-465 und V. 534-552) unter besonderer Beachtung möglicher Symptome von Suizidalität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00034" y="1214422"/>
            <a:ext cx="8186766" cy="514353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/>
              <a:t>mortem </a:t>
            </a:r>
            <a:r>
              <a:rPr lang="en-US" dirty="0" err="1"/>
              <a:t>orat</a:t>
            </a:r>
            <a:r>
              <a:rPr lang="en-US" dirty="0"/>
              <a:t>;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/>
              <a:t>quo </a:t>
            </a:r>
            <a:r>
              <a:rPr lang="en-US" dirty="0" err="1"/>
              <a:t>magis</a:t>
            </a:r>
            <a:r>
              <a:rPr lang="en-US" dirty="0"/>
              <a:t> </a:t>
            </a:r>
            <a:r>
              <a:rPr lang="en-US" dirty="0" err="1"/>
              <a:t>inceptum</a:t>
            </a:r>
            <a:r>
              <a:rPr lang="en-US" dirty="0"/>
              <a:t> </a:t>
            </a:r>
            <a:r>
              <a:rPr lang="en-US" dirty="0" err="1"/>
              <a:t>peragat</a:t>
            </a:r>
            <a:r>
              <a:rPr lang="en-US" dirty="0"/>
              <a:t> </a:t>
            </a:r>
            <a:r>
              <a:rPr lang="en-US" dirty="0" err="1"/>
              <a:t>lucemque</a:t>
            </a:r>
            <a:r>
              <a:rPr lang="en-US" dirty="0"/>
              <a:t> </a:t>
            </a:r>
            <a:r>
              <a:rPr lang="en-US" dirty="0" err="1"/>
              <a:t>relinquat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vidit</a:t>
            </a:r>
            <a:r>
              <a:rPr lang="en-US" dirty="0"/>
              <a:t>, </a:t>
            </a:r>
            <a:r>
              <a:rPr lang="en-US" dirty="0" err="1"/>
              <a:t>turicremis</a:t>
            </a:r>
            <a:r>
              <a:rPr lang="en-US" dirty="0"/>
              <a:t> 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dirty="0" err="1"/>
              <a:t>fusaque</a:t>
            </a:r>
            <a:r>
              <a:rPr lang="en-US" dirty="0"/>
              <a:t> in </a:t>
            </a:r>
            <a:r>
              <a:rPr lang="en-US" dirty="0" err="1"/>
              <a:t>obscenum</a:t>
            </a:r>
            <a:r>
              <a:rPr lang="en-US" dirty="0"/>
              <a:t> se </a:t>
            </a:r>
            <a:r>
              <a:rPr lang="en-US" dirty="0" err="1"/>
              <a:t>vertere</a:t>
            </a:r>
            <a:r>
              <a:rPr lang="en-US" dirty="0"/>
              <a:t> </a:t>
            </a:r>
            <a:r>
              <a:rPr lang="en-US" dirty="0" err="1"/>
              <a:t>vina</a:t>
            </a:r>
            <a:r>
              <a:rPr lang="en-US" dirty="0"/>
              <a:t> </a:t>
            </a:r>
            <a:r>
              <a:rPr lang="en-US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et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vocantis</a:t>
            </a:r>
            <a:endParaRPr lang="en-US" dirty="0"/>
          </a:p>
          <a:p>
            <a:pPr algn="ctr">
              <a:buNone/>
            </a:pPr>
            <a:r>
              <a:rPr lang="en-US" dirty="0"/>
              <a:t>visa </a:t>
            </a:r>
            <a:r>
              <a:rPr lang="en-US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229600" cy="494253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/>
              <a:t>quo </a:t>
            </a:r>
            <a:r>
              <a:rPr lang="en-US" dirty="0" err="1"/>
              <a:t>magis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vidit</a:t>
            </a:r>
            <a:r>
              <a:rPr lang="en-US" dirty="0"/>
              <a:t>, </a:t>
            </a:r>
            <a:r>
              <a:rPr lang="en-US" dirty="0" err="1"/>
              <a:t>turicremis</a:t>
            </a:r>
            <a:r>
              <a:rPr lang="en-US" dirty="0"/>
              <a:t> 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dirty="0" err="1"/>
              <a:t>fusaque</a:t>
            </a:r>
            <a:r>
              <a:rPr lang="en-US" dirty="0"/>
              <a:t> in </a:t>
            </a:r>
            <a:r>
              <a:rPr lang="en-US" dirty="0" err="1"/>
              <a:t>obscenum</a:t>
            </a:r>
            <a:r>
              <a:rPr lang="en-US" dirty="0"/>
              <a:t> se </a:t>
            </a:r>
            <a:r>
              <a:rPr lang="en-US" dirty="0" err="1"/>
              <a:t>vertere</a:t>
            </a:r>
            <a:r>
              <a:rPr lang="en-US" dirty="0"/>
              <a:t> </a:t>
            </a:r>
            <a:r>
              <a:rPr lang="en-US" dirty="0" err="1"/>
              <a:t>vina</a:t>
            </a:r>
            <a:r>
              <a:rPr lang="en-US" dirty="0"/>
              <a:t> </a:t>
            </a:r>
            <a:r>
              <a:rPr lang="en-US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et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vocantis</a:t>
            </a:r>
            <a:endParaRPr lang="en-US" dirty="0"/>
          </a:p>
          <a:p>
            <a:pPr algn="ctr">
              <a:buNone/>
            </a:pPr>
            <a:r>
              <a:rPr lang="en-US" dirty="0"/>
              <a:t>visa </a:t>
            </a:r>
            <a:r>
              <a:rPr lang="en-US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Stadien der Suizidalität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;”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b="1" dirty="0">
                <a:solidFill>
                  <a:srgbClr val="FF0000"/>
                </a:solidFill>
              </a:rPr>
              <a:t>”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vidit</a:t>
            </a:r>
            <a:r>
              <a:rPr lang="en-US" dirty="0"/>
              <a:t>, </a:t>
            </a:r>
            <a:r>
              <a:rPr lang="en-US" dirty="0" err="1"/>
              <a:t>turicremis</a:t>
            </a:r>
            <a:r>
              <a:rPr lang="en-US" dirty="0"/>
              <a:t> 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dirty="0" err="1"/>
              <a:t>fusaque</a:t>
            </a:r>
            <a:r>
              <a:rPr lang="en-US" dirty="0"/>
              <a:t> in </a:t>
            </a:r>
            <a:r>
              <a:rPr lang="en-US" dirty="0" err="1"/>
              <a:t>obscenum</a:t>
            </a:r>
            <a:r>
              <a:rPr lang="en-US" dirty="0"/>
              <a:t> se </a:t>
            </a:r>
            <a:r>
              <a:rPr lang="en-US" dirty="0" err="1"/>
              <a:t>vertere</a:t>
            </a:r>
            <a:r>
              <a:rPr lang="en-US" dirty="0"/>
              <a:t> </a:t>
            </a:r>
            <a:r>
              <a:rPr lang="en-US" dirty="0" err="1"/>
              <a:t>vina</a:t>
            </a:r>
            <a:r>
              <a:rPr lang="en-US" dirty="0"/>
              <a:t> </a:t>
            </a:r>
            <a:r>
              <a:rPr lang="en-US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et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vocantis</a:t>
            </a:r>
            <a:endParaRPr lang="en-US" dirty="0"/>
          </a:p>
          <a:p>
            <a:pPr algn="ctr">
              <a:buNone/>
            </a:pPr>
            <a:r>
              <a:rPr lang="en-US" dirty="0"/>
              <a:t>visa </a:t>
            </a:r>
            <a:r>
              <a:rPr lang="en-US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vidit</a:t>
            </a:r>
            <a:r>
              <a:rPr lang="en-US" dirty="0"/>
              <a:t>, </a:t>
            </a:r>
            <a:r>
              <a:rPr lang="en-US" b="1" i="1" dirty="0" err="1"/>
              <a:t>turicremis</a:t>
            </a:r>
            <a:r>
              <a:rPr lang="en-US" dirty="0"/>
              <a:t> 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dirty="0" err="1"/>
              <a:t>fusaque</a:t>
            </a:r>
            <a:r>
              <a:rPr lang="en-US" dirty="0"/>
              <a:t> in </a:t>
            </a:r>
            <a:r>
              <a:rPr lang="en-US" dirty="0" err="1"/>
              <a:t>obscenum</a:t>
            </a:r>
            <a:r>
              <a:rPr lang="en-US" dirty="0"/>
              <a:t> se </a:t>
            </a:r>
            <a:r>
              <a:rPr lang="en-US" dirty="0" err="1"/>
              <a:t>vertere</a:t>
            </a:r>
            <a:r>
              <a:rPr lang="en-US" dirty="0"/>
              <a:t> </a:t>
            </a:r>
            <a:r>
              <a:rPr lang="en-US" dirty="0" err="1"/>
              <a:t>vina</a:t>
            </a:r>
            <a:r>
              <a:rPr lang="en-US" dirty="0"/>
              <a:t> </a:t>
            </a:r>
            <a:r>
              <a:rPr lang="en-US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et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vocantis</a:t>
            </a:r>
            <a:endParaRPr lang="en-US" dirty="0"/>
          </a:p>
          <a:p>
            <a:pPr algn="ctr">
              <a:buNone/>
            </a:pPr>
            <a:r>
              <a:rPr lang="en-US" dirty="0"/>
              <a:t>visa </a:t>
            </a:r>
            <a:r>
              <a:rPr lang="en-US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i="1" dirty="0" err="1"/>
              <a:t>vidit</a:t>
            </a:r>
            <a:r>
              <a:rPr lang="en-US" b="1" dirty="0"/>
              <a:t>, </a:t>
            </a:r>
            <a:r>
              <a:rPr lang="en-US" b="1" i="1" dirty="0" err="1"/>
              <a:t>turicremis</a:t>
            </a:r>
            <a:r>
              <a:rPr lang="en-US" b="1" dirty="0"/>
              <a:t> </a:t>
            </a:r>
            <a:r>
              <a:rPr lang="en-US" dirty="0"/>
              <a:t>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dirty="0" err="1"/>
              <a:t>fusaque</a:t>
            </a:r>
            <a:r>
              <a:rPr lang="en-US" dirty="0"/>
              <a:t> in </a:t>
            </a:r>
            <a:r>
              <a:rPr lang="en-US" dirty="0" err="1"/>
              <a:t>obscenum</a:t>
            </a:r>
            <a:r>
              <a:rPr lang="en-US" dirty="0"/>
              <a:t> se </a:t>
            </a:r>
            <a:r>
              <a:rPr lang="en-US" dirty="0" err="1"/>
              <a:t>vertere</a:t>
            </a:r>
            <a:r>
              <a:rPr lang="en-US" dirty="0"/>
              <a:t> </a:t>
            </a:r>
            <a:r>
              <a:rPr lang="en-US" dirty="0" err="1"/>
              <a:t>vina</a:t>
            </a:r>
            <a:r>
              <a:rPr lang="en-US" dirty="0"/>
              <a:t> </a:t>
            </a:r>
            <a:r>
              <a:rPr lang="en-US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b="1" i="1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et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vocantis</a:t>
            </a:r>
            <a:endParaRPr lang="en-US" dirty="0"/>
          </a:p>
          <a:p>
            <a:pPr algn="ctr">
              <a:buNone/>
            </a:pPr>
            <a:r>
              <a:rPr lang="en-US" b="1" i="1" dirty="0"/>
              <a:t>visa</a:t>
            </a:r>
            <a:r>
              <a:rPr lang="en-US" dirty="0"/>
              <a:t> </a:t>
            </a:r>
            <a:r>
              <a:rPr lang="en-US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i="1" dirty="0" err="1"/>
              <a:t>vidit</a:t>
            </a:r>
            <a:r>
              <a:rPr lang="en-US" b="1" dirty="0"/>
              <a:t>, </a:t>
            </a:r>
            <a:r>
              <a:rPr lang="en-US" b="1" i="1" dirty="0" err="1"/>
              <a:t>turicremis</a:t>
            </a:r>
            <a:r>
              <a:rPr lang="en-US" b="1" dirty="0"/>
              <a:t> </a:t>
            </a:r>
            <a:r>
              <a:rPr lang="en-US" dirty="0"/>
              <a:t>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b="1" i="1" dirty="0" err="1"/>
              <a:t>fusaque</a:t>
            </a:r>
            <a:r>
              <a:rPr lang="en-US" b="1" i="1" dirty="0"/>
              <a:t> in </a:t>
            </a:r>
            <a:r>
              <a:rPr lang="en-US" b="1" i="1" dirty="0" err="1"/>
              <a:t>obscenum</a:t>
            </a:r>
            <a:r>
              <a:rPr lang="en-US" b="1" i="1" dirty="0"/>
              <a:t> se </a:t>
            </a:r>
            <a:r>
              <a:rPr lang="en-US" b="1" i="1" dirty="0" err="1"/>
              <a:t>vertere</a:t>
            </a:r>
            <a:r>
              <a:rPr lang="en-US" b="1" i="1" dirty="0"/>
              <a:t> </a:t>
            </a:r>
            <a:r>
              <a:rPr lang="en-US" b="1" i="1" dirty="0" err="1"/>
              <a:t>vina</a:t>
            </a:r>
            <a:r>
              <a:rPr lang="en-US" b="1" i="1" dirty="0"/>
              <a:t> </a:t>
            </a:r>
            <a:r>
              <a:rPr lang="en-US" b="1" i="1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b="1" i="1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 et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vocantis</a:t>
            </a:r>
            <a:endParaRPr lang="en-US" dirty="0"/>
          </a:p>
          <a:p>
            <a:pPr algn="ctr">
              <a:buNone/>
            </a:pPr>
            <a:r>
              <a:rPr lang="en-US" b="1" i="1" dirty="0"/>
              <a:t>visa</a:t>
            </a:r>
            <a:r>
              <a:rPr lang="en-US" dirty="0"/>
              <a:t> </a:t>
            </a:r>
            <a:r>
              <a:rPr lang="en-US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Inhaltsverzeichnis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de-DE" dirty="0"/>
              <a:t>Einleitende Vorbemerkungen</a:t>
            </a:r>
          </a:p>
          <a:p>
            <a:pPr lvl="0"/>
            <a:r>
              <a:rPr lang="de-DE" i="1" dirty="0"/>
              <a:t>Didos </a:t>
            </a:r>
            <a:r>
              <a:rPr lang="de-DE" dirty="0"/>
              <a:t>Suizid und seine Ursachen</a:t>
            </a:r>
            <a:br>
              <a:rPr lang="de-DE" dirty="0"/>
            </a:br>
            <a:r>
              <a:rPr lang="de-DE" dirty="0"/>
              <a:t>.1 Überblick über bisherige Ergebnisse in der literaturwissenschaftlichen Forschung</a:t>
            </a:r>
            <a:br>
              <a:rPr lang="de-DE" dirty="0"/>
            </a:br>
            <a:r>
              <a:rPr lang="de-DE" dirty="0"/>
              <a:t>.2 Ansätze der modernen Psychologie zur Kausalität von Suizidalität und ein Ausblick auf psychotherapeutische Prävention</a:t>
            </a:r>
          </a:p>
          <a:p>
            <a:r>
              <a:rPr lang="de-DE" dirty="0"/>
              <a:t>.3 Untersuchung der Schilderung von </a:t>
            </a:r>
            <a:r>
              <a:rPr lang="de-DE" i="1" dirty="0"/>
              <a:t>Didos</a:t>
            </a:r>
            <a:r>
              <a:rPr lang="de-DE" dirty="0"/>
              <a:t> Selbstmord durch Vergil (besonders der Verse IV, V. 450-465 und V. 534-552) unter besonderer Beachtung möglicher Symptome von Suizidalität</a:t>
            </a:r>
          </a:p>
          <a:p>
            <a:pPr lvl="0"/>
            <a:r>
              <a:rPr lang="de-DE" dirty="0"/>
              <a:t>Fazit</a:t>
            </a:r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i="1" dirty="0" err="1"/>
              <a:t>vidit</a:t>
            </a:r>
            <a:r>
              <a:rPr lang="en-US" b="1" dirty="0"/>
              <a:t>, </a:t>
            </a:r>
            <a:r>
              <a:rPr lang="en-US" b="1" i="1" dirty="0" err="1"/>
              <a:t>turicremis</a:t>
            </a:r>
            <a:r>
              <a:rPr lang="en-US" b="1" dirty="0"/>
              <a:t> </a:t>
            </a:r>
            <a:r>
              <a:rPr lang="en-US" dirty="0"/>
              <a:t>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b="1" i="1" dirty="0" err="1"/>
              <a:t>fusaque</a:t>
            </a:r>
            <a:r>
              <a:rPr lang="en-US" b="1" i="1" dirty="0"/>
              <a:t> in </a:t>
            </a:r>
            <a:r>
              <a:rPr lang="en-US" b="1" i="1" dirty="0" err="1"/>
              <a:t>obscenum</a:t>
            </a:r>
            <a:r>
              <a:rPr lang="en-US" b="1" i="1" dirty="0"/>
              <a:t> se </a:t>
            </a:r>
            <a:r>
              <a:rPr lang="en-US" b="1" i="1" dirty="0" err="1"/>
              <a:t>vertere</a:t>
            </a:r>
            <a:r>
              <a:rPr lang="en-US" b="1" i="1" dirty="0"/>
              <a:t> </a:t>
            </a:r>
            <a:r>
              <a:rPr lang="en-US" b="1" i="1" dirty="0" err="1"/>
              <a:t>vina</a:t>
            </a:r>
            <a:r>
              <a:rPr lang="en-US" b="1" i="1" dirty="0"/>
              <a:t> </a:t>
            </a:r>
            <a:r>
              <a:rPr lang="en-US" b="1" i="1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b="1" i="1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non </a:t>
            </a:r>
            <a:r>
              <a:rPr lang="en-US" dirty="0" err="1"/>
              <a:t>ipsi</a:t>
            </a:r>
            <a:r>
              <a:rPr lang="en-US" dirty="0"/>
              <a:t> </a:t>
            </a:r>
            <a:r>
              <a:rPr lang="en-US" dirty="0" err="1"/>
              <a:t>effata</a:t>
            </a:r>
            <a:r>
              <a:rPr lang="en-US" dirty="0"/>
              <a:t> </a:t>
            </a:r>
            <a:r>
              <a:rPr lang="en-US" dirty="0" err="1"/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b="1" i="1" dirty="0" err="1"/>
              <a:t>voces</a:t>
            </a:r>
            <a:r>
              <a:rPr lang="en-US" b="1" i="1" dirty="0"/>
              <a:t> et </a:t>
            </a:r>
            <a:r>
              <a:rPr lang="en-US" b="1" i="1" dirty="0" err="1"/>
              <a:t>verba</a:t>
            </a:r>
            <a:r>
              <a:rPr lang="en-US" b="1" i="1" dirty="0"/>
              <a:t> </a:t>
            </a:r>
            <a:r>
              <a:rPr lang="en-US" b="1" i="1" dirty="0" err="1"/>
              <a:t>vocantis</a:t>
            </a:r>
            <a:endParaRPr lang="en-US" b="1" i="1" dirty="0"/>
          </a:p>
          <a:p>
            <a:pPr algn="ctr">
              <a:buNone/>
            </a:pPr>
            <a:r>
              <a:rPr lang="en-US" b="1" i="1" dirty="0"/>
              <a:t>visa </a:t>
            </a:r>
            <a:r>
              <a:rPr lang="en-US" b="1" i="1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Stadien der Suizidalität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 “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b="1" dirty="0">
                <a:solidFill>
                  <a:srgbClr val="FF0000"/>
                </a:solidFill>
              </a:rPr>
              <a:t>”</a:t>
            </a:r>
          </a:p>
          <a:p>
            <a:r>
              <a:rPr lang="en-US" dirty="0" err="1"/>
              <a:t>Wahnvorstellungen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turicremis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vidit</a:t>
            </a:r>
            <a:r>
              <a:rPr lang="en-US" b="1" i="1" dirty="0"/>
              <a:t>” / </a:t>
            </a:r>
            <a:r>
              <a:rPr lang="de-DE" b="1" i="1" dirty="0"/>
              <a:t>„</a:t>
            </a:r>
            <a:r>
              <a:rPr lang="en-US" b="1" i="1" dirty="0"/>
              <a:t>visa” / </a:t>
            </a:r>
            <a:r>
              <a:rPr lang="de-DE" b="1" i="1" dirty="0"/>
              <a:t>„</a:t>
            </a:r>
            <a:r>
              <a:rPr lang="en-US" b="1" i="1" dirty="0" err="1"/>
              <a:t>visum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fusaque</a:t>
            </a:r>
            <a:r>
              <a:rPr lang="en-US" b="1" i="1" dirty="0"/>
              <a:t> in </a:t>
            </a:r>
            <a:r>
              <a:rPr lang="en-US" b="1" i="1" dirty="0" err="1"/>
              <a:t>obscenum</a:t>
            </a:r>
            <a:r>
              <a:rPr lang="en-US" b="1" i="1" dirty="0"/>
              <a:t> se </a:t>
            </a:r>
            <a:r>
              <a:rPr lang="en-US" b="1" i="1" dirty="0" err="1"/>
              <a:t>vertere</a:t>
            </a:r>
            <a:r>
              <a:rPr lang="en-US" b="1" i="1" dirty="0"/>
              <a:t> </a:t>
            </a:r>
            <a:r>
              <a:rPr lang="en-US" b="1" i="1" dirty="0" err="1"/>
              <a:t>vina</a:t>
            </a:r>
            <a:r>
              <a:rPr lang="en-US" b="1" i="1" dirty="0"/>
              <a:t> </a:t>
            </a:r>
            <a:r>
              <a:rPr lang="en-US" b="1" i="1" dirty="0" err="1"/>
              <a:t>cruorem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de-DE" b="1" i="1" dirty="0" err="1"/>
              <a:t>voces</a:t>
            </a:r>
            <a:r>
              <a:rPr lang="en-US" b="1" i="1" dirty="0"/>
              <a:t> et </a:t>
            </a:r>
            <a:r>
              <a:rPr lang="en-US" b="1" i="1" dirty="0" err="1"/>
              <a:t>verba</a:t>
            </a:r>
            <a:r>
              <a:rPr lang="en-US" b="1" i="1" dirty="0"/>
              <a:t> </a:t>
            </a:r>
            <a:r>
              <a:rPr lang="en-US" b="1" i="1" dirty="0" err="1"/>
              <a:t>vocantis</a:t>
            </a:r>
            <a:r>
              <a:rPr lang="en-US" b="1" i="1" dirty="0"/>
              <a:t> visa </a:t>
            </a:r>
            <a:r>
              <a:rPr lang="en-US" b="1" i="1" dirty="0" err="1"/>
              <a:t>viri</a:t>
            </a:r>
            <a:r>
              <a:rPr lang="en-US" b="1" i="1" dirty="0"/>
              <a:t>”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i="1" dirty="0" err="1"/>
              <a:t>vidit</a:t>
            </a:r>
            <a:r>
              <a:rPr lang="en-US" b="1" dirty="0"/>
              <a:t>, </a:t>
            </a:r>
            <a:r>
              <a:rPr lang="en-US" b="1" i="1" dirty="0" err="1"/>
              <a:t>turicremis</a:t>
            </a:r>
            <a:r>
              <a:rPr lang="en-US" b="1" dirty="0"/>
              <a:t> </a:t>
            </a:r>
            <a:r>
              <a:rPr lang="en-US" dirty="0"/>
              <a:t>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b="1" i="1" dirty="0" err="1"/>
              <a:t>fusaque</a:t>
            </a:r>
            <a:r>
              <a:rPr lang="en-US" b="1" i="1" dirty="0"/>
              <a:t> in </a:t>
            </a:r>
            <a:r>
              <a:rPr lang="en-US" b="1" i="1" dirty="0" err="1"/>
              <a:t>obscenum</a:t>
            </a:r>
            <a:r>
              <a:rPr lang="en-US" b="1" i="1" dirty="0"/>
              <a:t> se </a:t>
            </a:r>
            <a:r>
              <a:rPr lang="en-US" b="1" i="1" dirty="0" err="1"/>
              <a:t>vertere</a:t>
            </a:r>
            <a:r>
              <a:rPr lang="en-US" b="1" i="1" dirty="0"/>
              <a:t> </a:t>
            </a:r>
            <a:r>
              <a:rPr lang="en-US" b="1" i="1" dirty="0" err="1"/>
              <a:t>vina</a:t>
            </a:r>
            <a:r>
              <a:rPr lang="en-US" b="1" i="1" dirty="0"/>
              <a:t> </a:t>
            </a:r>
            <a:r>
              <a:rPr lang="en-US" b="1" i="1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b="1" i="1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non </a:t>
            </a:r>
            <a:r>
              <a:rPr lang="en-US" b="1" dirty="0" err="1">
                <a:solidFill>
                  <a:srgbClr val="00B050"/>
                </a:solidFill>
              </a:rPr>
              <a:t>ipsi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effata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b="1" i="1" dirty="0" err="1"/>
              <a:t>voces</a:t>
            </a:r>
            <a:r>
              <a:rPr lang="en-US" b="1" i="1" dirty="0"/>
              <a:t> et </a:t>
            </a:r>
            <a:r>
              <a:rPr lang="en-US" b="1" i="1" dirty="0" err="1"/>
              <a:t>verba</a:t>
            </a:r>
            <a:r>
              <a:rPr lang="en-US" b="1" i="1" dirty="0"/>
              <a:t> </a:t>
            </a:r>
            <a:r>
              <a:rPr lang="en-US" b="1" i="1" dirty="0" err="1"/>
              <a:t>vocantis</a:t>
            </a:r>
            <a:endParaRPr lang="en-US" b="1" i="1" dirty="0"/>
          </a:p>
          <a:p>
            <a:pPr algn="ctr">
              <a:buNone/>
            </a:pPr>
            <a:r>
              <a:rPr lang="en-US" b="1" i="1" dirty="0"/>
              <a:t>visa </a:t>
            </a:r>
            <a:r>
              <a:rPr lang="en-US" b="1" i="1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dirty="0" err="1"/>
              <a:t>semperque</a:t>
            </a:r>
            <a:r>
              <a:rPr lang="en-US" dirty="0"/>
              <a:t> </a:t>
            </a:r>
            <a:r>
              <a:rPr lang="en-US" dirty="0" err="1"/>
              <a:t>relinqui</a:t>
            </a:r>
            <a:br>
              <a:rPr lang="en-US" dirty="0"/>
            </a:br>
            <a:r>
              <a:rPr lang="en-US" dirty="0"/>
              <a:t>sola </a:t>
            </a:r>
            <a:r>
              <a:rPr lang="en-US" dirty="0" err="1"/>
              <a:t>sibi</a:t>
            </a:r>
            <a:r>
              <a:rPr lang="en-US" dirty="0"/>
              <a:t>,…]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450-465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dirty="0" err="1"/>
              <a:t>Tum</a:t>
            </a:r>
            <a:r>
              <a:rPr lang="en-US" dirty="0"/>
              <a:t> </a:t>
            </a:r>
            <a:r>
              <a:rPr lang="en-US" dirty="0" err="1"/>
              <a:t>vero</a:t>
            </a:r>
            <a:r>
              <a:rPr lang="en-US" dirty="0"/>
              <a:t> </a:t>
            </a:r>
            <a:r>
              <a:rPr lang="en-US" dirty="0" err="1"/>
              <a:t>infelix</a:t>
            </a:r>
            <a:r>
              <a:rPr lang="en-US" dirty="0"/>
              <a:t> </a:t>
            </a:r>
            <a:r>
              <a:rPr lang="en-US" dirty="0" err="1"/>
              <a:t>fatis</a:t>
            </a:r>
            <a:r>
              <a:rPr lang="en-US" dirty="0"/>
              <a:t> </a:t>
            </a:r>
            <a:r>
              <a:rPr lang="en-US" dirty="0" err="1"/>
              <a:t>exterrita</a:t>
            </a:r>
            <a:r>
              <a:rPr lang="en-US" dirty="0"/>
              <a:t> Dido</a:t>
            </a:r>
          </a:p>
          <a:p>
            <a:pPr algn="ctr">
              <a:buNone/>
            </a:pP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</a:t>
            </a:r>
            <a:r>
              <a:rPr lang="en-US" dirty="0"/>
              <a:t> </a:t>
            </a:r>
            <a:r>
              <a:rPr lang="en-US" dirty="0" err="1"/>
              <a:t>taedet</a:t>
            </a:r>
            <a:r>
              <a:rPr lang="en-US" dirty="0"/>
              <a:t> </a:t>
            </a:r>
            <a:r>
              <a:rPr lang="en-US" dirty="0" err="1"/>
              <a:t>caeli</a:t>
            </a:r>
            <a:r>
              <a:rPr lang="en-US" dirty="0"/>
              <a:t> </a:t>
            </a:r>
            <a:r>
              <a:rPr lang="en-US" dirty="0" err="1"/>
              <a:t>convexa</a:t>
            </a:r>
            <a:r>
              <a:rPr lang="en-US" dirty="0"/>
              <a:t> </a:t>
            </a:r>
            <a:r>
              <a:rPr lang="en-US" dirty="0" err="1"/>
              <a:t>tueri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 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i="1" dirty="0" err="1"/>
              <a:t>vidit</a:t>
            </a:r>
            <a:r>
              <a:rPr lang="en-US" b="1" dirty="0"/>
              <a:t>, </a:t>
            </a:r>
            <a:r>
              <a:rPr lang="en-US" b="1" i="1" dirty="0" err="1"/>
              <a:t>turicremis</a:t>
            </a:r>
            <a:r>
              <a:rPr lang="en-US" b="1" dirty="0"/>
              <a:t> </a:t>
            </a:r>
            <a:r>
              <a:rPr lang="en-US" dirty="0"/>
              <a:t>cum </a:t>
            </a:r>
            <a:r>
              <a:rPr lang="en-US" dirty="0" err="1"/>
              <a:t>dona</a:t>
            </a:r>
            <a:r>
              <a:rPr lang="en-US" dirty="0"/>
              <a:t> </a:t>
            </a:r>
            <a:r>
              <a:rPr lang="en-US" dirty="0" err="1"/>
              <a:t>imponeret</a:t>
            </a:r>
            <a:r>
              <a:rPr lang="en-US" dirty="0"/>
              <a:t> </a:t>
            </a:r>
            <a:r>
              <a:rPr lang="en-US" dirty="0" err="1"/>
              <a:t>aris</a:t>
            </a:r>
            <a:r>
              <a:rPr lang="en-US" dirty="0"/>
              <a:t>,</a:t>
            </a:r>
          </a:p>
          <a:p>
            <a:pPr algn="ctr">
              <a:buFontTx/>
              <a:buChar char="-"/>
            </a:pPr>
            <a:r>
              <a:rPr lang="en-US" dirty="0" err="1"/>
              <a:t>horrendum</a:t>
            </a:r>
            <a:r>
              <a:rPr lang="en-US" dirty="0"/>
              <a:t> </a:t>
            </a:r>
            <a:r>
              <a:rPr lang="en-US" dirty="0" err="1"/>
              <a:t>dictu</a:t>
            </a:r>
            <a:r>
              <a:rPr lang="en-US" dirty="0"/>
              <a:t> - </a:t>
            </a:r>
            <a:r>
              <a:rPr lang="en-US" dirty="0" err="1"/>
              <a:t>latices</a:t>
            </a:r>
            <a:r>
              <a:rPr lang="en-US" dirty="0"/>
              <a:t> </a:t>
            </a:r>
            <a:r>
              <a:rPr lang="en-US" dirty="0" err="1"/>
              <a:t>nigrescere</a:t>
            </a:r>
            <a:r>
              <a:rPr lang="en-US" dirty="0"/>
              <a:t> </a:t>
            </a:r>
            <a:r>
              <a:rPr lang="en-US" dirty="0" err="1"/>
              <a:t>sacros</a:t>
            </a:r>
            <a:endParaRPr lang="en-US" dirty="0"/>
          </a:p>
          <a:p>
            <a:pPr algn="ctr">
              <a:buNone/>
            </a:pPr>
            <a:r>
              <a:rPr lang="en-US" b="1" i="1" dirty="0" err="1"/>
              <a:t>fusaque</a:t>
            </a:r>
            <a:r>
              <a:rPr lang="en-US" b="1" i="1" dirty="0"/>
              <a:t> in </a:t>
            </a:r>
            <a:r>
              <a:rPr lang="en-US" b="1" i="1" dirty="0" err="1"/>
              <a:t>obscenum</a:t>
            </a:r>
            <a:r>
              <a:rPr lang="en-US" b="1" i="1" dirty="0"/>
              <a:t> se </a:t>
            </a:r>
            <a:r>
              <a:rPr lang="en-US" b="1" i="1" dirty="0" err="1"/>
              <a:t>vertere</a:t>
            </a:r>
            <a:r>
              <a:rPr lang="en-US" b="1" i="1" dirty="0"/>
              <a:t> </a:t>
            </a:r>
            <a:r>
              <a:rPr lang="en-US" b="1" i="1" dirty="0" err="1"/>
              <a:t>vina</a:t>
            </a:r>
            <a:r>
              <a:rPr lang="en-US" b="1" i="1" dirty="0"/>
              <a:t> </a:t>
            </a:r>
            <a:r>
              <a:rPr lang="en-US" b="1" i="1" dirty="0" err="1"/>
              <a:t>cruorem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hoc </a:t>
            </a:r>
            <a:r>
              <a:rPr lang="en-US" b="1" i="1" dirty="0" err="1"/>
              <a:t>visum</a:t>
            </a:r>
            <a:r>
              <a:rPr lang="en-US" dirty="0"/>
              <a:t> </a:t>
            </a:r>
            <a:r>
              <a:rPr lang="en-US" dirty="0" err="1"/>
              <a:t>nulli</a:t>
            </a:r>
            <a:r>
              <a:rPr lang="en-US" dirty="0"/>
              <a:t>, </a:t>
            </a:r>
            <a:r>
              <a:rPr lang="en-US" b="1" dirty="0">
                <a:solidFill>
                  <a:srgbClr val="00B050"/>
                </a:solidFill>
              </a:rPr>
              <a:t>non </a:t>
            </a:r>
            <a:r>
              <a:rPr lang="en-US" b="1" dirty="0" err="1">
                <a:solidFill>
                  <a:srgbClr val="00B050"/>
                </a:solidFill>
              </a:rPr>
              <a:t>ipsi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effata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sorori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fuit</a:t>
            </a:r>
            <a:r>
              <a:rPr lang="en-US" dirty="0"/>
              <a:t> in </a:t>
            </a:r>
            <a:r>
              <a:rPr lang="en-US" dirty="0" err="1"/>
              <a:t>tectis</a:t>
            </a:r>
            <a:r>
              <a:rPr lang="en-US" dirty="0"/>
              <a:t> de </a:t>
            </a:r>
            <a:r>
              <a:rPr lang="en-US" dirty="0" err="1"/>
              <a:t>marmore</a:t>
            </a:r>
            <a:r>
              <a:rPr lang="en-US" dirty="0"/>
              <a:t> </a:t>
            </a:r>
            <a:r>
              <a:rPr lang="en-US" dirty="0" err="1"/>
              <a:t>templum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coniugis</a:t>
            </a:r>
            <a:r>
              <a:rPr lang="en-US" dirty="0"/>
              <a:t> </a:t>
            </a:r>
            <a:r>
              <a:rPr lang="en-US" dirty="0" err="1"/>
              <a:t>antiqui</a:t>
            </a:r>
            <a:r>
              <a:rPr lang="en-US" dirty="0"/>
              <a:t>, </a:t>
            </a:r>
            <a:r>
              <a:rPr lang="en-US" dirty="0" err="1"/>
              <a:t>miro</a:t>
            </a:r>
            <a:r>
              <a:rPr lang="en-US" dirty="0"/>
              <a:t> quod </a:t>
            </a:r>
            <a:r>
              <a:rPr lang="en-US" dirty="0" err="1"/>
              <a:t>honore</a:t>
            </a:r>
            <a:r>
              <a:rPr lang="en-US" dirty="0"/>
              <a:t> </a:t>
            </a:r>
            <a:r>
              <a:rPr lang="en-US" dirty="0" err="1"/>
              <a:t>colebat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velleribus</a:t>
            </a:r>
            <a:r>
              <a:rPr lang="en-US" dirty="0"/>
              <a:t> </a:t>
            </a:r>
            <a:r>
              <a:rPr lang="en-US" dirty="0" err="1"/>
              <a:t>niveis</a:t>
            </a:r>
            <a:r>
              <a:rPr lang="en-US" dirty="0"/>
              <a:t> et </a:t>
            </a:r>
            <a:r>
              <a:rPr lang="en-US" dirty="0" err="1"/>
              <a:t>festa</a:t>
            </a:r>
            <a:r>
              <a:rPr lang="en-US" dirty="0"/>
              <a:t> </a:t>
            </a:r>
            <a:r>
              <a:rPr lang="en-US" dirty="0" err="1"/>
              <a:t>fronde</a:t>
            </a:r>
            <a:r>
              <a:rPr lang="en-US" dirty="0"/>
              <a:t> </a:t>
            </a:r>
            <a:r>
              <a:rPr lang="en-US" dirty="0" err="1"/>
              <a:t>revinctum</a:t>
            </a:r>
            <a:r>
              <a:rPr lang="en-US" dirty="0"/>
              <a:t>:</a:t>
            </a:r>
          </a:p>
          <a:p>
            <a:pPr algn="ctr">
              <a:buNone/>
            </a:pPr>
            <a:r>
              <a:rPr lang="en-US" dirty="0" err="1"/>
              <a:t>hinc</a:t>
            </a:r>
            <a:r>
              <a:rPr lang="en-US" dirty="0"/>
              <a:t> </a:t>
            </a:r>
            <a:r>
              <a:rPr lang="en-US" dirty="0" err="1"/>
              <a:t>exaudiri</a:t>
            </a:r>
            <a:r>
              <a:rPr lang="en-US" dirty="0"/>
              <a:t> </a:t>
            </a:r>
            <a:r>
              <a:rPr lang="en-US" b="1" i="1" dirty="0" err="1"/>
              <a:t>voces</a:t>
            </a:r>
            <a:r>
              <a:rPr lang="en-US" b="1" i="1" dirty="0"/>
              <a:t> et </a:t>
            </a:r>
            <a:r>
              <a:rPr lang="en-US" b="1" i="1" dirty="0" err="1"/>
              <a:t>verba</a:t>
            </a:r>
            <a:r>
              <a:rPr lang="en-US" b="1" i="1" dirty="0"/>
              <a:t> </a:t>
            </a:r>
            <a:r>
              <a:rPr lang="en-US" b="1" i="1" dirty="0" err="1"/>
              <a:t>vocantis</a:t>
            </a:r>
            <a:endParaRPr lang="en-US" b="1" i="1" dirty="0"/>
          </a:p>
          <a:p>
            <a:pPr algn="ctr">
              <a:buNone/>
            </a:pPr>
            <a:r>
              <a:rPr lang="en-US" b="1" i="1" dirty="0"/>
              <a:t>visa </a:t>
            </a:r>
            <a:r>
              <a:rPr lang="en-US" b="1" i="1" dirty="0" err="1"/>
              <a:t>viri</a:t>
            </a:r>
            <a:r>
              <a:rPr lang="en-US" dirty="0"/>
              <a:t>, </a:t>
            </a:r>
            <a:r>
              <a:rPr lang="en-US" dirty="0" err="1"/>
              <a:t>nox</a:t>
            </a:r>
            <a:r>
              <a:rPr lang="en-US" dirty="0"/>
              <a:t> cum </a:t>
            </a:r>
            <a:r>
              <a:rPr lang="en-US" dirty="0" err="1"/>
              <a:t>terras</a:t>
            </a:r>
            <a:r>
              <a:rPr lang="en-US" dirty="0"/>
              <a:t> </a:t>
            </a:r>
            <a:r>
              <a:rPr lang="en-US" dirty="0" err="1"/>
              <a:t>obscura</a:t>
            </a:r>
            <a:r>
              <a:rPr lang="en-US" dirty="0"/>
              <a:t> </a:t>
            </a:r>
            <a:r>
              <a:rPr lang="en-US" dirty="0" err="1"/>
              <a:t>teneret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solaque</a:t>
            </a:r>
            <a:r>
              <a:rPr lang="en-US" dirty="0"/>
              <a:t> </a:t>
            </a:r>
            <a:r>
              <a:rPr lang="en-US" dirty="0" err="1"/>
              <a:t>culminibus</a:t>
            </a:r>
            <a:r>
              <a:rPr lang="en-US" dirty="0"/>
              <a:t> </a:t>
            </a:r>
            <a:r>
              <a:rPr lang="en-US" dirty="0" err="1"/>
              <a:t>ferali</a:t>
            </a:r>
            <a:r>
              <a:rPr lang="en-US" dirty="0"/>
              <a:t> carmine bubo</a:t>
            </a:r>
          </a:p>
          <a:p>
            <a:pPr algn="ctr">
              <a:buNone/>
            </a:pPr>
            <a:r>
              <a:rPr lang="en-US" dirty="0" err="1"/>
              <a:t>saepe</a:t>
            </a:r>
            <a:r>
              <a:rPr lang="en-US" dirty="0"/>
              <a:t> </a:t>
            </a:r>
            <a:r>
              <a:rPr lang="en-US" dirty="0" err="1"/>
              <a:t>queri</a:t>
            </a:r>
            <a:r>
              <a:rPr lang="en-US" dirty="0"/>
              <a:t> et </a:t>
            </a:r>
            <a:r>
              <a:rPr lang="en-US" dirty="0" err="1"/>
              <a:t>longas</a:t>
            </a:r>
            <a:r>
              <a:rPr lang="en-US" dirty="0"/>
              <a:t> in </a:t>
            </a:r>
            <a:r>
              <a:rPr lang="en-US" dirty="0" err="1"/>
              <a:t>fletum</a:t>
            </a:r>
            <a:r>
              <a:rPr lang="en-US" dirty="0"/>
              <a:t> </a:t>
            </a:r>
            <a:r>
              <a:rPr lang="en-US" dirty="0" err="1"/>
              <a:t>ducere</a:t>
            </a:r>
            <a:r>
              <a:rPr lang="en-US" dirty="0"/>
              <a:t> </a:t>
            </a:r>
            <a:r>
              <a:rPr lang="en-US" dirty="0" err="1"/>
              <a:t>voces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 err="1"/>
              <a:t>multaque</a:t>
            </a:r>
            <a:r>
              <a:rPr lang="en-US" dirty="0"/>
              <a:t> </a:t>
            </a:r>
            <a:r>
              <a:rPr lang="en-US" dirty="0" err="1"/>
              <a:t>praeterea</a:t>
            </a:r>
            <a:r>
              <a:rPr lang="en-US" dirty="0"/>
              <a:t> </a:t>
            </a:r>
            <a:r>
              <a:rPr lang="en-US" dirty="0" err="1"/>
              <a:t>vatum</a:t>
            </a:r>
            <a:r>
              <a:rPr lang="en-US" dirty="0"/>
              <a:t> </a:t>
            </a:r>
            <a:r>
              <a:rPr lang="en-US" dirty="0" err="1"/>
              <a:t>praedicta</a:t>
            </a:r>
            <a:r>
              <a:rPr lang="en-US" dirty="0"/>
              <a:t> </a:t>
            </a:r>
            <a:r>
              <a:rPr lang="en-US" dirty="0" err="1"/>
              <a:t>priorum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terribili</a:t>
            </a:r>
            <a:r>
              <a:rPr lang="en-US" dirty="0"/>
              <a:t> </a:t>
            </a:r>
            <a:r>
              <a:rPr lang="en-US" dirty="0" err="1"/>
              <a:t>monitu</a:t>
            </a:r>
            <a:r>
              <a:rPr lang="en-US" dirty="0"/>
              <a:t> </a:t>
            </a:r>
            <a:r>
              <a:rPr lang="en-US" dirty="0" err="1"/>
              <a:t>horrificant</a:t>
            </a:r>
            <a:r>
              <a:rPr lang="en-US" dirty="0"/>
              <a:t>. [</a:t>
            </a:r>
            <a:r>
              <a:rPr lang="en-US" dirty="0" err="1"/>
              <a:t>agit</a:t>
            </a:r>
            <a:r>
              <a:rPr lang="en-US" dirty="0"/>
              <a:t> ipse </a:t>
            </a:r>
            <a:r>
              <a:rPr lang="en-US" dirty="0" err="1"/>
              <a:t>furentem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/>
              <a:t>in </a:t>
            </a:r>
            <a:r>
              <a:rPr lang="en-US" dirty="0" err="1"/>
              <a:t>somnis</a:t>
            </a:r>
            <a:r>
              <a:rPr lang="en-US" dirty="0"/>
              <a:t> </a:t>
            </a:r>
            <a:r>
              <a:rPr lang="en-US" dirty="0" err="1"/>
              <a:t>ferus</a:t>
            </a:r>
            <a:r>
              <a:rPr lang="en-US" dirty="0"/>
              <a:t> Aeneas, </a:t>
            </a:r>
            <a:r>
              <a:rPr lang="en-US" b="1" dirty="0" err="1">
                <a:solidFill>
                  <a:srgbClr val="00B050"/>
                </a:solidFill>
              </a:rPr>
              <a:t>semperque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relinqui</a:t>
            </a:r>
            <a:br>
              <a:rPr lang="en-US" b="1" dirty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sibi</a:t>
            </a:r>
            <a:r>
              <a:rPr lang="en-US" b="1" dirty="0">
                <a:solidFill>
                  <a:srgbClr val="00B050"/>
                </a:solidFill>
              </a:rPr>
              <a:t>,</a:t>
            </a:r>
            <a:r>
              <a:rPr lang="en-US" dirty="0"/>
              <a:t>…]</a:t>
            </a:r>
            <a:endParaRPr lang="de-DE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Stadien der Suizidalität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en-US" dirty="0">
                <a:solidFill>
                  <a:srgbClr val="FF0000"/>
                </a:solidFill>
              </a:rPr>
              <a:t>mortem </a:t>
            </a:r>
            <a:r>
              <a:rPr lang="en-US" dirty="0" err="1">
                <a:solidFill>
                  <a:srgbClr val="FF0000"/>
                </a:solidFill>
              </a:rPr>
              <a:t>or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;”</a:t>
            </a:r>
          </a:p>
          <a:p>
            <a:pPr>
              <a:buNone/>
            </a:pPr>
            <a:r>
              <a:rPr lang="de-DE" dirty="0">
                <a:solidFill>
                  <a:srgbClr val="FF0000"/>
                </a:solidFill>
              </a:rPr>
              <a:t>„</a:t>
            </a:r>
            <a:r>
              <a:rPr lang="en-US" dirty="0" err="1">
                <a:solidFill>
                  <a:srgbClr val="FF0000"/>
                </a:solidFill>
              </a:rPr>
              <a:t>inceptum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perag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>
                <a:solidFill>
                  <a:srgbClr val="FF0000"/>
                </a:solidFill>
              </a:rPr>
              <a:t>lucemque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relinqu</a:t>
            </a:r>
            <a:r>
              <a:rPr lang="en-US" b="1" dirty="0" err="1">
                <a:solidFill>
                  <a:srgbClr val="FF0000"/>
                </a:solidFill>
              </a:rPr>
              <a:t>at</a:t>
            </a:r>
            <a:r>
              <a:rPr lang="en-US" b="1" dirty="0">
                <a:solidFill>
                  <a:srgbClr val="FF0000"/>
                </a:solidFill>
              </a:rPr>
              <a:t>”</a:t>
            </a:r>
          </a:p>
          <a:p>
            <a:r>
              <a:rPr lang="en-US" dirty="0" err="1"/>
              <a:t>Wahnvorstellungen</a:t>
            </a:r>
            <a:endParaRPr lang="en-US" dirty="0"/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/>
              <a:t>quo </a:t>
            </a:r>
            <a:r>
              <a:rPr lang="en-US" b="1" i="1" dirty="0" err="1"/>
              <a:t>magis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turicremis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vidit</a:t>
            </a:r>
            <a:r>
              <a:rPr lang="en-US" b="1" i="1" dirty="0"/>
              <a:t> / visa / </a:t>
            </a:r>
            <a:r>
              <a:rPr lang="en-US" b="1" i="1" dirty="0" err="1"/>
              <a:t>visum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fusaque</a:t>
            </a:r>
            <a:r>
              <a:rPr lang="en-US" b="1" i="1" dirty="0"/>
              <a:t> in </a:t>
            </a:r>
            <a:r>
              <a:rPr lang="en-US" b="1" i="1" dirty="0" err="1"/>
              <a:t>obscenum</a:t>
            </a:r>
            <a:r>
              <a:rPr lang="en-US" b="1" i="1" dirty="0"/>
              <a:t> se </a:t>
            </a:r>
            <a:r>
              <a:rPr lang="en-US" b="1" i="1" dirty="0" err="1"/>
              <a:t>vertere</a:t>
            </a:r>
            <a:r>
              <a:rPr lang="en-US" b="1" i="1" dirty="0"/>
              <a:t> </a:t>
            </a:r>
            <a:r>
              <a:rPr lang="en-US" b="1" i="1" dirty="0" err="1"/>
              <a:t>vina</a:t>
            </a:r>
            <a:r>
              <a:rPr lang="en-US" b="1" i="1" dirty="0"/>
              <a:t> </a:t>
            </a:r>
            <a:r>
              <a:rPr lang="en-US" b="1" i="1" dirty="0" err="1"/>
              <a:t>cruorem</a:t>
            </a:r>
            <a:r>
              <a:rPr lang="en-US" b="1" i="1" dirty="0"/>
              <a:t>”</a:t>
            </a:r>
          </a:p>
          <a:p>
            <a:pPr>
              <a:buNone/>
            </a:pPr>
            <a:r>
              <a:rPr lang="de-DE" b="1" i="1" dirty="0"/>
              <a:t>„</a:t>
            </a:r>
            <a:r>
              <a:rPr lang="en-US" b="1" i="1" dirty="0" err="1"/>
              <a:t>voces</a:t>
            </a:r>
            <a:r>
              <a:rPr lang="en-US" b="1" i="1" dirty="0"/>
              <a:t> et </a:t>
            </a:r>
            <a:r>
              <a:rPr lang="en-US" b="1" i="1" dirty="0" err="1"/>
              <a:t>verba</a:t>
            </a:r>
            <a:r>
              <a:rPr lang="en-US" b="1" i="1" dirty="0"/>
              <a:t> </a:t>
            </a:r>
            <a:r>
              <a:rPr lang="en-US" b="1" i="1" dirty="0" err="1"/>
              <a:t>vocantis</a:t>
            </a:r>
            <a:r>
              <a:rPr lang="en-US" b="1" i="1" dirty="0"/>
              <a:t> visa </a:t>
            </a:r>
            <a:r>
              <a:rPr lang="en-US" b="1" i="1" dirty="0" err="1"/>
              <a:t>viri</a:t>
            </a:r>
            <a:r>
              <a:rPr lang="en-US" b="1" i="1" dirty="0"/>
              <a:t>”</a:t>
            </a:r>
          </a:p>
          <a:p>
            <a:r>
              <a:rPr lang="en-US" dirty="0" err="1"/>
              <a:t>Einsamkeitsgefühl</a:t>
            </a:r>
            <a:endParaRPr lang="en-US" dirty="0"/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en-US" b="1" dirty="0">
                <a:solidFill>
                  <a:srgbClr val="00B050"/>
                </a:solidFill>
              </a:rPr>
              <a:t>non </a:t>
            </a:r>
            <a:r>
              <a:rPr lang="en-US" b="1" dirty="0" err="1">
                <a:solidFill>
                  <a:srgbClr val="00B050"/>
                </a:solidFill>
              </a:rPr>
              <a:t>ipsi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effata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sorori</a:t>
            </a:r>
            <a:r>
              <a:rPr lang="en-US" b="1" dirty="0">
                <a:solidFill>
                  <a:srgbClr val="00B050"/>
                </a:solidFill>
              </a:rPr>
              <a:t>”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en-US" b="1" dirty="0" err="1">
                <a:solidFill>
                  <a:srgbClr val="00B050"/>
                </a:solidFill>
              </a:rPr>
              <a:t>semperque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relinqui</a:t>
            </a:r>
            <a:r>
              <a:rPr lang="en-US" b="1" dirty="0">
                <a:solidFill>
                  <a:srgbClr val="00B050"/>
                </a:solidFill>
              </a:rPr>
              <a:t> sola </a:t>
            </a:r>
            <a:r>
              <a:rPr lang="en-US" b="1" dirty="0" err="1">
                <a:solidFill>
                  <a:srgbClr val="00B050"/>
                </a:solidFill>
              </a:rPr>
              <a:t>sibi</a:t>
            </a:r>
            <a:r>
              <a:rPr lang="en-US" b="1" dirty="0">
                <a:solidFill>
                  <a:srgbClr val="00B050"/>
                </a:solidFill>
              </a:rPr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en-US" i="1" dirty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dirty="0" err="1"/>
              <a:t>rursusne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dirty="0" err="1"/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/>
              <a:t>quos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dirty="0" err="1"/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dirty="0" err="1"/>
              <a:t>fac</a:t>
            </a:r>
            <a:r>
              <a:rPr lang="en-US" dirty="0"/>
              <a:t> </a:t>
            </a:r>
            <a:r>
              <a:rPr lang="en-US" dirty="0" err="1"/>
              <a:t>velle</a:t>
            </a:r>
            <a:r>
              <a:rPr lang="en-US" dirty="0"/>
              <a:t>,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sola </a:t>
            </a:r>
            <a:r>
              <a:rPr lang="en-US" dirty="0" err="1"/>
              <a:t>fuga</a:t>
            </a:r>
            <a:r>
              <a:rPr lang="en-US" dirty="0"/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dirty="0" err="1"/>
              <a:t>comitabor</a:t>
            </a:r>
            <a:r>
              <a:rPr lang="en-US" dirty="0"/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morere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merita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dirty="0" err="1"/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/>
              <a:t>quos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dirty="0" err="1"/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dirty="0" err="1"/>
              <a:t>fac</a:t>
            </a:r>
            <a:r>
              <a:rPr lang="en-US" dirty="0"/>
              <a:t> </a:t>
            </a:r>
            <a:r>
              <a:rPr lang="en-US" dirty="0" err="1"/>
              <a:t>velle</a:t>
            </a:r>
            <a:r>
              <a:rPr lang="en-US" dirty="0"/>
              <a:t>,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sola </a:t>
            </a:r>
            <a:r>
              <a:rPr lang="en-US" dirty="0" err="1"/>
              <a:t>fuga</a:t>
            </a:r>
            <a:r>
              <a:rPr lang="en-US" dirty="0"/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dirty="0" err="1"/>
              <a:t>comitabor</a:t>
            </a:r>
            <a:r>
              <a:rPr lang="en-US" dirty="0"/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morere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merita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dirty="0" err="1"/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/>
              <a:t>quos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dirty="0" err="1"/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dirty="0" err="1"/>
              <a:t>fac</a:t>
            </a:r>
            <a:r>
              <a:rPr lang="en-US" dirty="0"/>
              <a:t> </a:t>
            </a:r>
            <a:r>
              <a:rPr lang="en-US" dirty="0" err="1"/>
              <a:t>velle</a:t>
            </a:r>
            <a:r>
              <a:rPr lang="en-US" dirty="0"/>
              <a:t>,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sola </a:t>
            </a:r>
            <a:r>
              <a:rPr lang="en-US" dirty="0" err="1"/>
              <a:t>fuga</a:t>
            </a:r>
            <a:r>
              <a:rPr lang="en-US" dirty="0"/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dirty="0" err="1"/>
              <a:t>comitabor</a:t>
            </a:r>
            <a:r>
              <a:rPr lang="en-US" dirty="0"/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morere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merita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dirty="0" err="1"/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/>
              <a:t>quos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dirty="0" err="1"/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sola </a:t>
            </a:r>
            <a:r>
              <a:rPr lang="en-US" dirty="0" err="1"/>
              <a:t>fuga</a:t>
            </a:r>
            <a:r>
              <a:rPr lang="en-US" dirty="0"/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dirty="0" err="1"/>
              <a:t>comitabor</a:t>
            </a:r>
            <a:r>
              <a:rPr lang="en-US" dirty="0"/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morere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merita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/>
              <a:t>Alternativenabwägung</a:t>
            </a:r>
            <a:r>
              <a:rPr lang="de-DE" dirty="0"/>
              <a:t>: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rursus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igitur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”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Einleitende Vorbemerkungen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dirty="0" err="1"/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quin</a:t>
            </a:r>
            <a:r>
              <a:rPr lang="en-US" dirty="0"/>
              <a:t> </a:t>
            </a:r>
            <a:r>
              <a:rPr lang="en-US" dirty="0" err="1"/>
              <a:t>morere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merita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/>
              <a:t>Alternativenabwägung</a:t>
            </a:r>
            <a:r>
              <a:rPr lang="de-DE" dirty="0"/>
              <a:t>: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rursus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igitur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”</a:t>
            </a:r>
          </a:p>
          <a:p>
            <a:r>
              <a:rPr lang="de-DE" dirty="0"/>
              <a:t>Entfremdung und Einsamkeit: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de-DE" b="1" dirty="0" err="1">
                <a:solidFill>
                  <a:srgbClr val="00B050"/>
                </a:solidFill>
              </a:rPr>
              <a:t>quos</a:t>
            </a:r>
            <a:r>
              <a:rPr lang="de-DE" b="1" dirty="0">
                <a:solidFill>
                  <a:srgbClr val="00B050"/>
                </a:solidFill>
              </a:rPr>
              <a:t> […] </a:t>
            </a:r>
            <a:r>
              <a:rPr lang="de-DE" b="1" dirty="0" err="1">
                <a:solidFill>
                  <a:srgbClr val="00B050"/>
                </a:solidFill>
              </a:rPr>
              <a:t>maritos</a:t>
            </a:r>
            <a:r>
              <a:rPr lang="de-DE" b="1" dirty="0">
                <a:solidFill>
                  <a:srgbClr val="00B050"/>
                </a:solidFill>
              </a:rPr>
              <a:t>“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de-DE" b="1" dirty="0" err="1">
                <a:solidFill>
                  <a:srgbClr val="00B050"/>
                </a:solidFill>
              </a:rPr>
              <a:t>sola</a:t>
            </a:r>
            <a:r>
              <a:rPr lang="de-DE" b="1" dirty="0">
                <a:solidFill>
                  <a:srgbClr val="00B050"/>
                </a:solidFill>
              </a:rPr>
              <a:t> </a:t>
            </a:r>
            <a:r>
              <a:rPr lang="de-DE" b="1" dirty="0" err="1">
                <a:solidFill>
                  <a:srgbClr val="00B050"/>
                </a:solidFill>
              </a:rPr>
              <a:t>fuga</a:t>
            </a:r>
            <a:r>
              <a:rPr lang="de-DE" b="1" dirty="0">
                <a:solidFill>
                  <a:srgbClr val="00B050"/>
                </a:solidFill>
              </a:rPr>
              <a:t> […] </a:t>
            </a:r>
            <a:r>
              <a:rPr lang="de-DE" b="1" dirty="0" err="1">
                <a:solidFill>
                  <a:srgbClr val="00B050"/>
                </a:solidFill>
              </a:rPr>
              <a:t>comitabor</a:t>
            </a:r>
            <a:r>
              <a:rPr lang="de-DE" b="1" dirty="0">
                <a:solidFill>
                  <a:srgbClr val="00B050"/>
                </a:solidFill>
              </a:rPr>
              <a:t>“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dirty="0" err="1"/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/>
              <a:t>Alternativenabwägung</a:t>
            </a:r>
            <a:r>
              <a:rPr lang="de-DE" dirty="0"/>
              <a:t>: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rursus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en-US" b="1" dirty="0"/>
              <a:t>“</a:t>
            </a:r>
            <a:r>
              <a:rPr lang="en-US" b="1" dirty="0" err="1"/>
              <a:t>igitur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en-US" b="1" dirty="0"/>
              <a:t>“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”</a:t>
            </a:r>
          </a:p>
          <a:p>
            <a:r>
              <a:rPr lang="de-DE" dirty="0"/>
              <a:t>Entfremdung und Einsamkeit: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de-DE" b="1" dirty="0" err="1">
                <a:solidFill>
                  <a:srgbClr val="00B050"/>
                </a:solidFill>
              </a:rPr>
              <a:t>quos</a:t>
            </a:r>
            <a:r>
              <a:rPr lang="de-DE" b="1" dirty="0">
                <a:solidFill>
                  <a:srgbClr val="00B050"/>
                </a:solidFill>
              </a:rPr>
              <a:t> […] </a:t>
            </a:r>
            <a:r>
              <a:rPr lang="de-DE" b="1" dirty="0" err="1">
                <a:solidFill>
                  <a:srgbClr val="00B050"/>
                </a:solidFill>
              </a:rPr>
              <a:t>maritos</a:t>
            </a:r>
            <a:r>
              <a:rPr lang="de-DE" b="1" dirty="0">
                <a:solidFill>
                  <a:srgbClr val="00B050"/>
                </a:solidFill>
              </a:rPr>
              <a:t>“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de-DE" b="1" dirty="0" err="1">
                <a:solidFill>
                  <a:srgbClr val="00B050"/>
                </a:solidFill>
              </a:rPr>
              <a:t>sola</a:t>
            </a:r>
            <a:r>
              <a:rPr lang="de-DE" b="1" dirty="0">
                <a:solidFill>
                  <a:srgbClr val="00B050"/>
                </a:solidFill>
              </a:rPr>
              <a:t> </a:t>
            </a:r>
            <a:r>
              <a:rPr lang="de-DE" b="1" dirty="0" err="1">
                <a:solidFill>
                  <a:srgbClr val="00B050"/>
                </a:solidFill>
              </a:rPr>
              <a:t>fuga</a:t>
            </a:r>
            <a:r>
              <a:rPr lang="de-DE" b="1" dirty="0">
                <a:solidFill>
                  <a:srgbClr val="00B050"/>
                </a:solidFill>
              </a:rPr>
              <a:t> […] </a:t>
            </a:r>
            <a:r>
              <a:rPr lang="de-DE" b="1" dirty="0" err="1">
                <a:solidFill>
                  <a:srgbClr val="00B050"/>
                </a:solidFill>
              </a:rPr>
              <a:t>comitabor</a:t>
            </a:r>
            <a:r>
              <a:rPr lang="de-DE" b="1" dirty="0">
                <a:solidFill>
                  <a:srgbClr val="00B050"/>
                </a:solidFill>
              </a:rPr>
              <a:t>“</a:t>
            </a:r>
          </a:p>
          <a:p>
            <a:r>
              <a:rPr lang="de-DE" dirty="0"/>
              <a:t>Geringes Selbstbewusstsein:</a:t>
            </a:r>
          </a:p>
          <a:p>
            <a:pPr>
              <a:buNone/>
            </a:pPr>
            <a:r>
              <a:rPr lang="de-DE" b="1" dirty="0">
                <a:solidFill>
                  <a:srgbClr val="FF0000"/>
                </a:solidFill>
              </a:rPr>
              <a:t>„</a:t>
            </a:r>
            <a:r>
              <a:rPr lang="de-DE" b="1" dirty="0" err="1">
                <a:solidFill>
                  <a:srgbClr val="FF0000"/>
                </a:solidFill>
              </a:rPr>
              <a:t>inrisam</a:t>
            </a:r>
            <a:r>
              <a:rPr lang="de-DE" b="1" dirty="0">
                <a:solidFill>
                  <a:srgbClr val="FF0000"/>
                </a:solidFill>
              </a:rPr>
              <a:t>“ &amp; „</a:t>
            </a:r>
            <a:r>
              <a:rPr lang="de-DE" b="1" dirty="0" err="1">
                <a:solidFill>
                  <a:srgbClr val="FF0000"/>
                </a:solidFill>
              </a:rPr>
              <a:t>invisam</a:t>
            </a:r>
            <a:r>
              <a:rPr lang="de-DE" b="1" dirty="0">
                <a:solidFill>
                  <a:srgbClr val="FF0000"/>
                </a:solidFill>
              </a:rPr>
              <a:t>“</a:t>
            </a: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dirty="0" err="1"/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licuit</a:t>
            </a:r>
            <a:r>
              <a:rPr lang="en-US" dirty="0"/>
              <a:t> thalami </a:t>
            </a:r>
            <a:r>
              <a:rPr lang="en-US" dirty="0" err="1"/>
              <a:t>expertem</a:t>
            </a:r>
            <a:r>
              <a:rPr lang="en-US" dirty="0"/>
              <a:t> sine </a:t>
            </a:r>
            <a:r>
              <a:rPr lang="en-US" dirty="0" err="1"/>
              <a:t>crimine</a:t>
            </a:r>
            <a:r>
              <a:rPr lang="en-US" dirty="0"/>
              <a:t> </a:t>
            </a:r>
            <a:r>
              <a:rPr lang="en-US" dirty="0" err="1"/>
              <a:t>vitam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dirty="0" err="1"/>
              <a:t>degere</a:t>
            </a:r>
            <a:r>
              <a:rPr lang="en-US" dirty="0"/>
              <a:t> more </a:t>
            </a:r>
            <a:r>
              <a:rPr lang="en-US" dirty="0" err="1"/>
              <a:t>ferae</a:t>
            </a:r>
            <a:r>
              <a:rPr lang="en-US" dirty="0"/>
              <a:t>, </a:t>
            </a:r>
            <a:r>
              <a:rPr lang="en-US" dirty="0" err="1"/>
              <a:t>talis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tangere</a:t>
            </a:r>
            <a:r>
              <a:rPr lang="en-US" dirty="0"/>
              <a:t> </a:t>
            </a:r>
            <a:r>
              <a:rPr lang="en-US" dirty="0" err="1"/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dirty="0"/>
              <a:t>non </a:t>
            </a:r>
            <a:r>
              <a:rPr lang="en-US" dirty="0" err="1"/>
              <a:t>servata</a:t>
            </a:r>
            <a:r>
              <a:rPr lang="en-US" dirty="0"/>
              <a:t> fides </a:t>
            </a:r>
            <a:r>
              <a:rPr lang="en-US" dirty="0" err="1"/>
              <a:t>cineri</a:t>
            </a:r>
            <a:r>
              <a:rPr lang="en-US" dirty="0"/>
              <a:t> </a:t>
            </a:r>
            <a:r>
              <a:rPr lang="en-US" dirty="0" err="1"/>
              <a:t>promissa</a:t>
            </a:r>
            <a:r>
              <a:rPr lang="en-US" dirty="0"/>
              <a:t> </a:t>
            </a:r>
            <a:r>
              <a:rPr lang="en-US" dirty="0" err="1"/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Alternativenabwägung</a:t>
            </a:r>
            <a:r>
              <a:rPr lang="de-DE" dirty="0"/>
              <a:t>:</a:t>
            </a:r>
          </a:p>
          <a:p>
            <a:pPr>
              <a:buNone/>
            </a:pPr>
            <a:r>
              <a:rPr lang="de-DE" b="1" dirty="0"/>
              <a:t>„</a:t>
            </a:r>
            <a:r>
              <a:rPr lang="en-US" b="1" dirty="0" err="1"/>
              <a:t>rursus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de-DE" b="1" dirty="0"/>
              <a:t>„ </a:t>
            </a:r>
            <a:r>
              <a:rPr lang="en-US" b="1" dirty="0" err="1"/>
              <a:t>igitur</a:t>
            </a:r>
            <a:r>
              <a:rPr lang="en-US" b="1" dirty="0"/>
              <a:t>”</a:t>
            </a:r>
          </a:p>
          <a:p>
            <a:pPr>
              <a:buNone/>
            </a:pPr>
            <a:r>
              <a:rPr lang="de-DE" b="1" dirty="0"/>
              <a:t>„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”</a:t>
            </a:r>
          </a:p>
          <a:p>
            <a:r>
              <a:rPr lang="de-DE" dirty="0"/>
              <a:t>Entfremdung und Einsamkeit: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de-DE" b="1" dirty="0" err="1">
                <a:solidFill>
                  <a:srgbClr val="00B050"/>
                </a:solidFill>
              </a:rPr>
              <a:t>quos</a:t>
            </a:r>
            <a:r>
              <a:rPr lang="de-DE" b="1" dirty="0">
                <a:solidFill>
                  <a:srgbClr val="00B050"/>
                </a:solidFill>
              </a:rPr>
              <a:t> […] </a:t>
            </a:r>
            <a:r>
              <a:rPr lang="de-DE" b="1" dirty="0" err="1">
                <a:solidFill>
                  <a:srgbClr val="00B050"/>
                </a:solidFill>
              </a:rPr>
              <a:t>maritos</a:t>
            </a:r>
            <a:r>
              <a:rPr lang="de-DE" b="1" dirty="0">
                <a:solidFill>
                  <a:srgbClr val="00B050"/>
                </a:solidFill>
              </a:rPr>
              <a:t>“</a:t>
            </a:r>
          </a:p>
          <a:p>
            <a:pPr>
              <a:buNone/>
            </a:pPr>
            <a:r>
              <a:rPr lang="de-DE" b="1" dirty="0">
                <a:solidFill>
                  <a:srgbClr val="00B050"/>
                </a:solidFill>
              </a:rPr>
              <a:t>„</a:t>
            </a:r>
            <a:r>
              <a:rPr lang="de-DE" b="1" dirty="0" err="1">
                <a:solidFill>
                  <a:srgbClr val="00B050"/>
                </a:solidFill>
              </a:rPr>
              <a:t>sola</a:t>
            </a:r>
            <a:r>
              <a:rPr lang="de-DE" b="1" dirty="0">
                <a:solidFill>
                  <a:srgbClr val="00B050"/>
                </a:solidFill>
              </a:rPr>
              <a:t> </a:t>
            </a:r>
            <a:r>
              <a:rPr lang="de-DE" b="1" dirty="0" err="1">
                <a:solidFill>
                  <a:srgbClr val="00B050"/>
                </a:solidFill>
              </a:rPr>
              <a:t>fuga</a:t>
            </a:r>
            <a:r>
              <a:rPr lang="de-DE" b="1" dirty="0">
                <a:solidFill>
                  <a:srgbClr val="00B050"/>
                </a:solidFill>
              </a:rPr>
              <a:t> […] </a:t>
            </a:r>
            <a:r>
              <a:rPr lang="de-DE" b="1" dirty="0" err="1">
                <a:solidFill>
                  <a:srgbClr val="00B050"/>
                </a:solidFill>
              </a:rPr>
              <a:t>comitabor</a:t>
            </a:r>
            <a:r>
              <a:rPr lang="de-DE" b="1" dirty="0">
                <a:solidFill>
                  <a:srgbClr val="00B050"/>
                </a:solidFill>
              </a:rPr>
              <a:t>“</a:t>
            </a:r>
          </a:p>
          <a:p>
            <a:r>
              <a:rPr lang="de-DE" dirty="0"/>
              <a:t>Geringes Selbstbewusstsein:</a:t>
            </a:r>
          </a:p>
          <a:p>
            <a:pPr>
              <a:buNone/>
            </a:pPr>
            <a:r>
              <a:rPr lang="de-DE" b="1" dirty="0">
                <a:solidFill>
                  <a:srgbClr val="FF0000"/>
                </a:solidFill>
              </a:rPr>
              <a:t>„</a:t>
            </a:r>
            <a:r>
              <a:rPr lang="de-DE" b="1" dirty="0" err="1">
                <a:solidFill>
                  <a:srgbClr val="FF0000"/>
                </a:solidFill>
              </a:rPr>
              <a:t>inrisam</a:t>
            </a:r>
            <a:r>
              <a:rPr lang="de-DE" b="1" dirty="0">
                <a:solidFill>
                  <a:srgbClr val="FF0000"/>
                </a:solidFill>
              </a:rPr>
              <a:t>“ &amp; „</a:t>
            </a:r>
            <a:r>
              <a:rPr lang="de-DE" b="1" dirty="0" err="1">
                <a:solidFill>
                  <a:srgbClr val="FF0000"/>
                </a:solidFill>
              </a:rPr>
              <a:t>invisam</a:t>
            </a:r>
            <a:r>
              <a:rPr lang="de-DE" b="1" dirty="0">
                <a:solidFill>
                  <a:srgbClr val="FF0000"/>
                </a:solidFill>
              </a:rPr>
              <a:t>“</a:t>
            </a:r>
          </a:p>
          <a:p>
            <a:r>
              <a:rPr lang="de-DE" dirty="0"/>
              <a:t>Autoaggressive Selbstbestrafung:</a:t>
            </a:r>
          </a:p>
          <a:p>
            <a:pPr>
              <a:buNone/>
            </a:pPr>
            <a:r>
              <a:rPr lang="de-DE" b="1" dirty="0">
                <a:solidFill>
                  <a:srgbClr val="FF0000"/>
                </a:solidFill>
              </a:rPr>
              <a:t>„</a:t>
            </a:r>
            <a:r>
              <a:rPr lang="de-DE" b="1" dirty="0" err="1">
                <a:solidFill>
                  <a:srgbClr val="FF0000"/>
                </a:solidFill>
              </a:rPr>
              <a:t>quin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morere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ut</a:t>
            </a:r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b="1" dirty="0" err="1">
                <a:solidFill>
                  <a:srgbClr val="FF0000"/>
                </a:solidFill>
              </a:rPr>
              <a:t>merita</a:t>
            </a:r>
            <a:r>
              <a:rPr lang="de-DE" b="1" dirty="0">
                <a:solidFill>
                  <a:srgbClr val="FF0000"/>
                </a:solidFill>
              </a:rPr>
              <a:t> es“</a:t>
            </a: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licuit</a:t>
            </a:r>
            <a:r>
              <a:rPr lang="en-US" b="1" dirty="0">
                <a:solidFill>
                  <a:srgbClr val="00B0F0"/>
                </a:solidFill>
              </a:rPr>
              <a:t> thalami </a:t>
            </a:r>
            <a:r>
              <a:rPr lang="en-US" b="1" dirty="0" err="1">
                <a:solidFill>
                  <a:srgbClr val="00B0F0"/>
                </a:solidFill>
              </a:rPr>
              <a:t>expertem</a:t>
            </a:r>
            <a:r>
              <a:rPr lang="en-US" b="1" dirty="0">
                <a:solidFill>
                  <a:srgbClr val="00B0F0"/>
                </a:solidFill>
              </a:rPr>
              <a:t> sine </a:t>
            </a:r>
            <a:r>
              <a:rPr lang="en-US" b="1" dirty="0" err="1">
                <a:solidFill>
                  <a:srgbClr val="00B0F0"/>
                </a:solidFill>
              </a:rPr>
              <a:t>crimine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vitam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degere</a:t>
            </a:r>
            <a:r>
              <a:rPr lang="en-US" b="1" dirty="0">
                <a:solidFill>
                  <a:srgbClr val="00B0F0"/>
                </a:solidFill>
              </a:rPr>
              <a:t> more </a:t>
            </a:r>
            <a:r>
              <a:rPr lang="en-US" b="1" dirty="0" err="1">
                <a:solidFill>
                  <a:srgbClr val="00B0F0"/>
                </a:solidFill>
              </a:rPr>
              <a:t>ferae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talis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nec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tangere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servata</a:t>
            </a:r>
            <a:r>
              <a:rPr lang="en-US" b="1" dirty="0">
                <a:solidFill>
                  <a:srgbClr val="00B0F0"/>
                </a:solidFill>
              </a:rPr>
              <a:t> fides </a:t>
            </a:r>
            <a:r>
              <a:rPr lang="en-US" b="1" dirty="0" err="1">
                <a:solidFill>
                  <a:srgbClr val="00B0F0"/>
                </a:solidFill>
              </a:rPr>
              <a:t>cineri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promissa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Schuld:</a:t>
            </a:r>
          </a:p>
          <a:p>
            <a:pPr>
              <a:buNone/>
            </a:pPr>
            <a:r>
              <a:rPr lang="de-DE" b="1" dirty="0">
                <a:solidFill>
                  <a:srgbClr val="00B0F0"/>
                </a:solidFill>
              </a:rPr>
              <a:t>„tu […] tu […]“</a:t>
            </a:r>
          </a:p>
          <a:p>
            <a:pPr>
              <a:buNone/>
            </a:pPr>
            <a:r>
              <a:rPr lang="de-DE" b="1" dirty="0">
                <a:solidFill>
                  <a:srgbClr val="00B0F0"/>
                </a:solidFill>
              </a:rPr>
              <a:t>„non </a:t>
            </a:r>
            <a:r>
              <a:rPr lang="de-DE" b="1" dirty="0" err="1">
                <a:solidFill>
                  <a:srgbClr val="00B0F0"/>
                </a:solidFill>
              </a:rPr>
              <a:t>servata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fides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cineri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promissa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Sychaeo</a:t>
            </a:r>
            <a:r>
              <a:rPr lang="de-DE" b="1" dirty="0">
                <a:solidFill>
                  <a:srgbClr val="00B0F0"/>
                </a:solidFill>
              </a:rPr>
              <a:t>“</a:t>
            </a: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i="1" u="sng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/>
              <a:t>ferroque</a:t>
            </a:r>
            <a:r>
              <a:rPr lang="en-US" dirty="0"/>
              <a:t> </a:t>
            </a:r>
            <a:r>
              <a:rPr lang="en-US" dirty="0" err="1"/>
              <a:t>averte</a:t>
            </a:r>
            <a:r>
              <a:rPr lang="en-US" dirty="0"/>
              <a:t> </a:t>
            </a:r>
            <a:r>
              <a:rPr lang="en-US" dirty="0" err="1"/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licuit</a:t>
            </a:r>
            <a:r>
              <a:rPr lang="en-US" b="1" dirty="0">
                <a:solidFill>
                  <a:srgbClr val="00B0F0"/>
                </a:solidFill>
              </a:rPr>
              <a:t> thalami </a:t>
            </a:r>
            <a:r>
              <a:rPr lang="en-US" b="1" dirty="0" err="1">
                <a:solidFill>
                  <a:srgbClr val="00B0F0"/>
                </a:solidFill>
              </a:rPr>
              <a:t>expertem</a:t>
            </a:r>
            <a:r>
              <a:rPr lang="en-US" b="1" dirty="0">
                <a:solidFill>
                  <a:srgbClr val="00B0F0"/>
                </a:solidFill>
              </a:rPr>
              <a:t> sine </a:t>
            </a:r>
            <a:r>
              <a:rPr lang="en-US" b="1" dirty="0" err="1">
                <a:solidFill>
                  <a:srgbClr val="00B0F0"/>
                </a:solidFill>
              </a:rPr>
              <a:t>crimine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vitam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degere</a:t>
            </a:r>
            <a:r>
              <a:rPr lang="en-US" b="1" dirty="0">
                <a:solidFill>
                  <a:srgbClr val="00B0F0"/>
                </a:solidFill>
              </a:rPr>
              <a:t> more </a:t>
            </a:r>
            <a:r>
              <a:rPr lang="en-US" b="1" dirty="0" err="1">
                <a:solidFill>
                  <a:srgbClr val="00B0F0"/>
                </a:solidFill>
              </a:rPr>
              <a:t>ferae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talis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nec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tangere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servata</a:t>
            </a:r>
            <a:r>
              <a:rPr lang="en-US" b="1" dirty="0">
                <a:solidFill>
                  <a:srgbClr val="00B0F0"/>
                </a:solidFill>
              </a:rPr>
              <a:t> fides </a:t>
            </a:r>
            <a:r>
              <a:rPr lang="en-US" b="1" dirty="0" err="1">
                <a:solidFill>
                  <a:srgbClr val="00B0F0"/>
                </a:solidFill>
              </a:rPr>
              <a:t>cineri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promissa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2. Didos Suizid und seine Ursachen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2.1 Überblick über bisherige Ergebnisse in der literaturwissenschaftlichen Forschung</a:t>
            </a:r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Schuld:</a:t>
            </a:r>
          </a:p>
          <a:p>
            <a:pPr>
              <a:buNone/>
            </a:pPr>
            <a:r>
              <a:rPr lang="de-DE" b="1" dirty="0">
                <a:solidFill>
                  <a:srgbClr val="00B0F0"/>
                </a:solidFill>
              </a:rPr>
              <a:t>„tu […] tu […]“</a:t>
            </a:r>
          </a:p>
          <a:p>
            <a:pPr>
              <a:buNone/>
            </a:pPr>
            <a:r>
              <a:rPr lang="de-DE" b="1" dirty="0">
                <a:solidFill>
                  <a:srgbClr val="00B0F0"/>
                </a:solidFill>
              </a:rPr>
              <a:t>„non </a:t>
            </a:r>
            <a:r>
              <a:rPr lang="de-DE" b="1" dirty="0" err="1">
                <a:solidFill>
                  <a:srgbClr val="00B0F0"/>
                </a:solidFill>
              </a:rPr>
              <a:t>servata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fides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cineri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promissa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Sychaeo</a:t>
            </a:r>
            <a:r>
              <a:rPr lang="de-DE" b="1" dirty="0">
                <a:solidFill>
                  <a:srgbClr val="00B0F0"/>
                </a:solidFill>
              </a:rPr>
              <a:t>“</a:t>
            </a:r>
          </a:p>
          <a:p>
            <a:r>
              <a:rPr lang="de-DE" dirty="0"/>
              <a:t>Imperative Stimmen mit Aufforderung zum Suizid:</a:t>
            </a:r>
          </a:p>
          <a:p>
            <a:pPr>
              <a:buNone/>
            </a:pPr>
            <a:r>
              <a:rPr lang="de-DE" i="1" u="sng" dirty="0"/>
              <a:t>„</a:t>
            </a:r>
            <a:r>
              <a:rPr lang="de-DE" i="1" u="sng" dirty="0" err="1"/>
              <a:t>nescis</a:t>
            </a:r>
            <a:r>
              <a:rPr lang="de-DE" i="1" u="sng" dirty="0"/>
              <a:t>“</a:t>
            </a:r>
          </a:p>
          <a:p>
            <a:pPr>
              <a:buNone/>
            </a:pPr>
            <a:r>
              <a:rPr lang="de-DE" i="1" u="sng" dirty="0"/>
              <a:t>„</a:t>
            </a:r>
            <a:r>
              <a:rPr lang="de-DE" i="1" u="sng" dirty="0" err="1"/>
              <a:t>quin</a:t>
            </a:r>
            <a:r>
              <a:rPr lang="de-DE" i="1" u="sng" dirty="0"/>
              <a:t> </a:t>
            </a:r>
            <a:r>
              <a:rPr lang="de-DE" i="1" u="sng" dirty="0" err="1"/>
              <a:t>morere</a:t>
            </a:r>
            <a:r>
              <a:rPr lang="de-DE" i="1" u="sng" dirty="0"/>
              <a:t> </a:t>
            </a:r>
            <a:r>
              <a:rPr lang="de-DE" i="1" u="sng" dirty="0" err="1"/>
              <a:t>ut</a:t>
            </a:r>
            <a:r>
              <a:rPr lang="de-DE" i="1" u="sng" dirty="0"/>
              <a:t> </a:t>
            </a:r>
            <a:r>
              <a:rPr lang="de-DE" i="1" u="sng" dirty="0" err="1"/>
              <a:t>merita</a:t>
            </a:r>
            <a:r>
              <a:rPr lang="de-DE" i="1" u="sng" dirty="0"/>
              <a:t> es“</a:t>
            </a: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/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invisam</a:t>
            </a:r>
            <a:r>
              <a:rPr lang="en-US" dirty="0"/>
              <a:t> </a:t>
            </a:r>
            <a:r>
              <a:rPr lang="en-US" dirty="0" err="1"/>
              <a:t>accipiet</a:t>
            </a:r>
            <a:r>
              <a:rPr lang="en-US" dirty="0"/>
              <a:t>? </a:t>
            </a:r>
            <a:r>
              <a:rPr lang="en-US" i="1" u="sng" dirty="0" err="1"/>
              <a:t>nescis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heu</a:t>
            </a:r>
            <a:r>
              <a:rPr lang="en-US" dirty="0">
                <a:solidFill>
                  <a:srgbClr val="7030A0"/>
                </a:solidFill>
              </a:rPr>
              <a:t>, </a:t>
            </a:r>
            <a:r>
              <a:rPr lang="en-US" dirty="0" err="1">
                <a:solidFill>
                  <a:srgbClr val="7030A0"/>
                </a:solidFill>
              </a:rPr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>
                <a:solidFill>
                  <a:srgbClr val="7030A0"/>
                </a:solidFill>
              </a:rPr>
              <a:t>ferroque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averte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licuit</a:t>
            </a:r>
            <a:r>
              <a:rPr lang="en-US" b="1" dirty="0">
                <a:solidFill>
                  <a:srgbClr val="00B0F0"/>
                </a:solidFill>
              </a:rPr>
              <a:t> thalami </a:t>
            </a:r>
            <a:r>
              <a:rPr lang="en-US" b="1" dirty="0" err="1">
                <a:solidFill>
                  <a:srgbClr val="00B0F0"/>
                </a:solidFill>
              </a:rPr>
              <a:t>expertem</a:t>
            </a:r>
            <a:r>
              <a:rPr lang="en-US" b="1" dirty="0">
                <a:solidFill>
                  <a:srgbClr val="00B0F0"/>
                </a:solidFill>
              </a:rPr>
              <a:t> sine </a:t>
            </a:r>
            <a:r>
              <a:rPr lang="en-US" b="1" dirty="0" err="1">
                <a:solidFill>
                  <a:srgbClr val="00B0F0"/>
                </a:solidFill>
              </a:rPr>
              <a:t>crimine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vitam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degere</a:t>
            </a:r>
            <a:r>
              <a:rPr lang="en-US" b="1" dirty="0">
                <a:solidFill>
                  <a:srgbClr val="00B0F0"/>
                </a:solidFill>
              </a:rPr>
              <a:t> more </a:t>
            </a:r>
            <a:r>
              <a:rPr lang="en-US" b="1" dirty="0" err="1">
                <a:solidFill>
                  <a:srgbClr val="00B0F0"/>
                </a:solidFill>
              </a:rPr>
              <a:t>ferae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talis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nec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tangere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servata</a:t>
            </a:r>
            <a:r>
              <a:rPr lang="en-US" b="1" dirty="0">
                <a:solidFill>
                  <a:srgbClr val="00B0F0"/>
                </a:solidFill>
              </a:rPr>
              <a:t> fides </a:t>
            </a:r>
            <a:r>
              <a:rPr lang="en-US" b="1" dirty="0" err="1">
                <a:solidFill>
                  <a:srgbClr val="00B0F0"/>
                </a:solidFill>
              </a:rPr>
              <a:t>cineri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promissa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IV, V. 534-552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dirty="0"/>
              <a:t>“en, quid ago? </a:t>
            </a:r>
            <a:r>
              <a:rPr lang="en-US" b="1" dirty="0" err="1"/>
              <a:t>rursus</a:t>
            </a:r>
            <a:r>
              <a:rPr lang="en-US" dirty="0" err="1"/>
              <a:t>ne</a:t>
            </a:r>
            <a:r>
              <a:rPr lang="en-US" dirty="0"/>
              <a:t> </a:t>
            </a:r>
            <a:r>
              <a:rPr lang="en-US" dirty="0" err="1"/>
              <a:t>procos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</a:rPr>
              <a:t>inrisa</a:t>
            </a:r>
            <a:r>
              <a:rPr lang="en-US" dirty="0"/>
              <a:t> </a:t>
            </a:r>
            <a:r>
              <a:rPr lang="en-US" dirty="0" err="1"/>
              <a:t>priores</a:t>
            </a:r>
            <a:endParaRPr lang="de-DE" dirty="0"/>
          </a:p>
          <a:p>
            <a:pPr algn="ctr">
              <a:buNone/>
            </a:pPr>
            <a:r>
              <a:rPr lang="en-US" dirty="0" err="1"/>
              <a:t>experiar</a:t>
            </a:r>
            <a:r>
              <a:rPr lang="en-US" dirty="0"/>
              <a:t>, </a:t>
            </a:r>
            <a:r>
              <a:rPr lang="en-US" dirty="0" err="1"/>
              <a:t>Nomadumque</a:t>
            </a:r>
            <a:r>
              <a:rPr lang="en-US" dirty="0"/>
              <a:t> </a:t>
            </a:r>
            <a:r>
              <a:rPr lang="en-US" dirty="0" err="1"/>
              <a:t>petam</a:t>
            </a:r>
            <a:r>
              <a:rPr lang="en-US" dirty="0"/>
              <a:t> </a:t>
            </a:r>
            <a:r>
              <a:rPr lang="en-US" dirty="0" err="1"/>
              <a:t>conubia</a:t>
            </a:r>
            <a:r>
              <a:rPr lang="en-US" dirty="0"/>
              <a:t> </a:t>
            </a:r>
            <a:r>
              <a:rPr lang="en-US" dirty="0" err="1"/>
              <a:t>supplex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b="1" dirty="0">
                <a:solidFill>
                  <a:srgbClr val="00B050"/>
                </a:solidFill>
              </a:rPr>
              <a:t>quos</a:t>
            </a:r>
            <a:r>
              <a:rPr lang="en-US" dirty="0"/>
              <a:t> ego </a:t>
            </a:r>
            <a:r>
              <a:rPr lang="en-US" dirty="0" err="1">
                <a:solidFill>
                  <a:srgbClr val="7030A0"/>
                </a:solidFill>
              </a:rPr>
              <a:t>sim</a:t>
            </a:r>
            <a:r>
              <a:rPr lang="en-US" dirty="0"/>
              <a:t> </a:t>
            </a:r>
            <a:r>
              <a:rPr lang="en-US" dirty="0" err="1"/>
              <a:t>totiens</a:t>
            </a:r>
            <a:r>
              <a:rPr lang="en-US" dirty="0"/>
              <a:t> </a:t>
            </a:r>
            <a:r>
              <a:rPr lang="en-US" dirty="0" err="1"/>
              <a:t>iam</a:t>
            </a:r>
            <a:r>
              <a:rPr lang="en-US" dirty="0"/>
              <a:t> </a:t>
            </a:r>
            <a:r>
              <a:rPr lang="en-US" dirty="0" err="1"/>
              <a:t>dedignata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maritos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 err="1"/>
              <a:t>Iliacas</a:t>
            </a:r>
            <a:r>
              <a:rPr lang="en-US" dirty="0"/>
              <a:t> </a:t>
            </a:r>
            <a:r>
              <a:rPr lang="en-US" b="1" dirty="0" err="1"/>
              <a:t>igitur</a:t>
            </a:r>
            <a:r>
              <a:rPr lang="en-US" dirty="0"/>
              <a:t> classis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ultima</a:t>
            </a:r>
            <a:r>
              <a:rPr lang="en-US" dirty="0"/>
              <a:t> </a:t>
            </a:r>
            <a:r>
              <a:rPr lang="en-US" dirty="0" err="1"/>
              <a:t>Teucrum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iussa</a:t>
            </a:r>
            <a:r>
              <a:rPr lang="en-US" dirty="0"/>
              <a:t> </a:t>
            </a:r>
            <a:r>
              <a:rPr lang="en-US" dirty="0" err="1"/>
              <a:t>sequar</a:t>
            </a:r>
            <a:r>
              <a:rPr lang="en-US" dirty="0"/>
              <a:t>? </a:t>
            </a:r>
            <a:r>
              <a:rPr lang="en-US" dirty="0" err="1"/>
              <a:t>quiane</a:t>
            </a:r>
            <a:r>
              <a:rPr lang="en-US" dirty="0"/>
              <a:t> </a:t>
            </a:r>
            <a:r>
              <a:rPr lang="en-US" dirty="0" err="1"/>
              <a:t>auxilio</a:t>
            </a:r>
            <a:r>
              <a:rPr lang="en-US" dirty="0"/>
              <a:t> </a:t>
            </a:r>
            <a:r>
              <a:rPr lang="en-US" dirty="0" err="1"/>
              <a:t>iuvat</a:t>
            </a:r>
            <a:r>
              <a:rPr lang="en-US" dirty="0"/>
              <a:t> ante </a:t>
            </a:r>
            <a:r>
              <a:rPr lang="en-US" dirty="0" err="1"/>
              <a:t>levatos</a:t>
            </a:r>
            <a:endParaRPr lang="en-US" dirty="0"/>
          </a:p>
          <a:p>
            <a:pPr algn="ctr">
              <a:buNone/>
            </a:pPr>
            <a:r>
              <a:rPr lang="en-US" dirty="0"/>
              <a:t>et </a:t>
            </a:r>
            <a:r>
              <a:rPr lang="en-US" dirty="0" err="1"/>
              <a:t>bene</a:t>
            </a:r>
            <a:r>
              <a:rPr lang="en-US" dirty="0"/>
              <a:t> </a:t>
            </a:r>
            <a:r>
              <a:rPr lang="en-US" dirty="0" err="1"/>
              <a:t>apud</a:t>
            </a:r>
            <a:r>
              <a:rPr lang="en-US" dirty="0"/>
              <a:t> </a:t>
            </a:r>
            <a:r>
              <a:rPr lang="en-US" dirty="0" err="1"/>
              <a:t>memores</a:t>
            </a:r>
            <a:r>
              <a:rPr lang="en-US" dirty="0"/>
              <a:t> </a:t>
            </a:r>
            <a:r>
              <a:rPr lang="en-US" dirty="0" err="1"/>
              <a:t>veteris</a:t>
            </a:r>
            <a:r>
              <a:rPr lang="en-US" dirty="0"/>
              <a:t> stat gratia </a:t>
            </a:r>
            <a:r>
              <a:rPr lang="en-US" dirty="0" err="1"/>
              <a:t>facti</a:t>
            </a:r>
            <a:r>
              <a:rPr lang="en-US" dirty="0"/>
              <a:t>?</a:t>
            </a:r>
            <a:endParaRPr lang="de-DE" dirty="0"/>
          </a:p>
          <a:p>
            <a:pPr algn="ctr">
              <a:buNone/>
            </a:pPr>
            <a:r>
              <a:rPr lang="en-US" dirty="0" err="1"/>
              <a:t>quis</a:t>
            </a:r>
            <a:r>
              <a:rPr lang="en-US" dirty="0"/>
              <a:t> me </a:t>
            </a:r>
            <a:r>
              <a:rPr lang="en-US" dirty="0" err="1"/>
              <a:t>autem</a:t>
            </a:r>
            <a:r>
              <a:rPr lang="en-US" dirty="0"/>
              <a:t>, </a:t>
            </a:r>
            <a:r>
              <a:rPr lang="en-US" b="1" dirty="0" err="1"/>
              <a:t>fac</a:t>
            </a:r>
            <a:r>
              <a:rPr lang="en-US" b="1" dirty="0"/>
              <a:t> </a:t>
            </a:r>
            <a:r>
              <a:rPr lang="en-US" b="1" dirty="0" err="1"/>
              <a:t>velle</a:t>
            </a:r>
            <a:r>
              <a:rPr lang="en-US" b="1" dirty="0"/>
              <a:t>,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sinet</a:t>
            </a:r>
            <a:r>
              <a:rPr lang="en-US" dirty="0"/>
              <a:t> </a:t>
            </a:r>
            <a:r>
              <a:rPr lang="en-US" dirty="0" err="1"/>
              <a:t>ratibusue</a:t>
            </a:r>
            <a:r>
              <a:rPr lang="en-US" dirty="0"/>
              <a:t> </a:t>
            </a:r>
            <a:r>
              <a:rPr lang="en-US" dirty="0" err="1"/>
              <a:t>superbis</a:t>
            </a:r>
            <a:r>
              <a:rPr lang="en-US" dirty="0"/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invisam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accipiet</a:t>
            </a:r>
            <a:r>
              <a:rPr lang="en-US" dirty="0"/>
              <a:t>? </a:t>
            </a:r>
            <a:r>
              <a:rPr lang="en-US" i="1" u="sng" dirty="0" err="1"/>
              <a:t>nescis</a:t>
            </a:r>
            <a:r>
              <a:rPr lang="en-US" dirty="0"/>
              <a:t> </a:t>
            </a:r>
            <a:r>
              <a:rPr lang="en-US" dirty="0" err="1"/>
              <a:t>heu</a:t>
            </a:r>
            <a:r>
              <a:rPr lang="en-US" dirty="0"/>
              <a:t>, </a:t>
            </a:r>
            <a:r>
              <a:rPr lang="en-US" dirty="0" err="1"/>
              <a:t>perdita</a:t>
            </a:r>
            <a:r>
              <a:rPr lang="en-US" dirty="0"/>
              <a:t>, </a:t>
            </a:r>
            <a:r>
              <a:rPr lang="en-US" dirty="0" err="1"/>
              <a:t>necdum</a:t>
            </a:r>
            <a:endParaRPr lang="en-US" dirty="0"/>
          </a:p>
          <a:p>
            <a:pPr algn="ctr">
              <a:buNone/>
            </a:pPr>
            <a:r>
              <a:rPr lang="en-US" dirty="0" err="1"/>
              <a:t>Laomedonteae</a:t>
            </a:r>
            <a:r>
              <a:rPr lang="en-US" dirty="0"/>
              <a:t> </a:t>
            </a:r>
            <a:r>
              <a:rPr lang="en-US" dirty="0" err="1"/>
              <a:t>sentis</a:t>
            </a:r>
            <a:r>
              <a:rPr lang="en-US" dirty="0"/>
              <a:t> </a:t>
            </a:r>
            <a:r>
              <a:rPr lang="en-US" dirty="0" err="1"/>
              <a:t>periuria</a:t>
            </a:r>
            <a:r>
              <a:rPr lang="en-US" dirty="0"/>
              <a:t> </a:t>
            </a:r>
            <a:r>
              <a:rPr lang="en-US" dirty="0" err="1"/>
              <a:t>gentis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quid </a:t>
            </a:r>
            <a:r>
              <a:rPr lang="en-US" dirty="0" err="1"/>
              <a:t>tum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sola </a:t>
            </a:r>
            <a:r>
              <a:rPr lang="en-US" b="1" dirty="0" err="1">
                <a:solidFill>
                  <a:srgbClr val="00B050"/>
                </a:solidFill>
              </a:rPr>
              <a:t>fuga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nautas</a:t>
            </a:r>
            <a:r>
              <a:rPr lang="en-US" dirty="0"/>
              <a:t> </a:t>
            </a:r>
            <a:r>
              <a:rPr lang="en-US" b="1" dirty="0" err="1">
                <a:solidFill>
                  <a:srgbClr val="00B050"/>
                </a:solidFill>
              </a:rPr>
              <a:t>comitabor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 err="1"/>
              <a:t>ovantis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dirty="0"/>
              <a:t>an </a:t>
            </a:r>
            <a:r>
              <a:rPr lang="en-US" dirty="0" err="1"/>
              <a:t>Tyriis</a:t>
            </a:r>
            <a:r>
              <a:rPr lang="en-US" dirty="0"/>
              <a:t> </a:t>
            </a:r>
            <a:r>
              <a:rPr lang="en-US" dirty="0" err="1"/>
              <a:t>omnique</a:t>
            </a:r>
            <a:r>
              <a:rPr lang="en-US" dirty="0"/>
              <a:t> </a:t>
            </a:r>
            <a:r>
              <a:rPr lang="en-US" dirty="0" err="1"/>
              <a:t>manu</a:t>
            </a:r>
            <a:r>
              <a:rPr lang="en-US" dirty="0"/>
              <a:t> </a:t>
            </a:r>
            <a:r>
              <a:rPr lang="en-US" dirty="0" err="1"/>
              <a:t>stipata</a:t>
            </a:r>
            <a:r>
              <a:rPr lang="en-US" dirty="0"/>
              <a:t> </a:t>
            </a:r>
            <a:r>
              <a:rPr lang="en-US" dirty="0" err="1"/>
              <a:t>meorum</a:t>
            </a:r>
            <a:endParaRPr lang="de-DE" dirty="0"/>
          </a:p>
          <a:p>
            <a:pPr algn="ctr">
              <a:buNone/>
            </a:pPr>
            <a:r>
              <a:rPr lang="en-US" dirty="0" err="1"/>
              <a:t>inferar</a:t>
            </a:r>
            <a:r>
              <a:rPr lang="en-US" dirty="0"/>
              <a:t> et, quos </a:t>
            </a:r>
            <a:r>
              <a:rPr lang="en-US" dirty="0" err="1"/>
              <a:t>Sidonia</a:t>
            </a:r>
            <a:r>
              <a:rPr lang="en-US" dirty="0"/>
              <a:t> </a:t>
            </a:r>
            <a:r>
              <a:rPr lang="en-US" dirty="0" err="1"/>
              <a:t>vix</a:t>
            </a:r>
            <a:r>
              <a:rPr lang="en-US" dirty="0"/>
              <a:t> </a:t>
            </a:r>
            <a:r>
              <a:rPr lang="en-US" dirty="0" err="1"/>
              <a:t>urbe</a:t>
            </a:r>
            <a:r>
              <a:rPr lang="en-US" dirty="0"/>
              <a:t> </a:t>
            </a:r>
            <a:r>
              <a:rPr lang="en-US" dirty="0" err="1"/>
              <a:t>revelli</a:t>
            </a:r>
            <a:r>
              <a:rPr lang="en-US" dirty="0"/>
              <a:t>,</a:t>
            </a:r>
          </a:p>
          <a:p>
            <a:pPr algn="ctr">
              <a:buNone/>
            </a:pPr>
            <a:r>
              <a:rPr lang="en-US" dirty="0" err="1"/>
              <a:t>rursus</a:t>
            </a:r>
            <a:r>
              <a:rPr lang="en-US" dirty="0"/>
              <a:t> </a:t>
            </a:r>
            <a:r>
              <a:rPr lang="en-US" dirty="0" err="1"/>
              <a:t>agam</a:t>
            </a:r>
            <a:r>
              <a:rPr lang="en-US" dirty="0"/>
              <a:t> </a:t>
            </a:r>
            <a:r>
              <a:rPr lang="en-US" dirty="0" err="1"/>
              <a:t>pelago</a:t>
            </a:r>
            <a:r>
              <a:rPr lang="en-US" dirty="0"/>
              <a:t> et </a:t>
            </a:r>
            <a:r>
              <a:rPr lang="en-US" dirty="0" err="1"/>
              <a:t>ventis</a:t>
            </a:r>
            <a:r>
              <a:rPr lang="en-US" dirty="0"/>
              <a:t> dare vela </a:t>
            </a:r>
            <a:r>
              <a:rPr lang="en-US" dirty="0" err="1"/>
              <a:t>iubebo</a:t>
            </a:r>
            <a:r>
              <a:rPr lang="en-US" dirty="0"/>
              <a:t>?</a:t>
            </a:r>
          </a:p>
          <a:p>
            <a:pPr algn="ctr">
              <a:buNone/>
            </a:pPr>
            <a:r>
              <a:rPr lang="en-US" b="1" dirty="0" err="1">
                <a:solidFill>
                  <a:srgbClr val="FF0000"/>
                </a:solidFill>
              </a:rPr>
              <a:t>quin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morere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ut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merita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es</a:t>
            </a:r>
            <a:r>
              <a:rPr lang="en-US" dirty="0"/>
              <a:t>, </a:t>
            </a:r>
            <a:r>
              <a:rPr lang="en-US" dirty="0" err="1">
                <a:solidFill>
                  <a:srgbClr val="7030A0"/>
                </a:solidFill>
              </a:rPr>
              <a:t>ferroque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averte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dolorem</a:t>
            </a:r>
            <a:r>
              <a:rPr lang="en-US" dirty="0"/>
              <a:t>.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</a:t>
            </a:r>
            <a:r>
              <a:rPr lang="en-US" dirty="0" err="1"/>
              <a:t>lacrimis</a:t>
            </a:r>
            <a:r>
              <a:rPr lang="en-US" dirty="0"/>
              <a:t> </a:t>
            </a:r>
            <a:r>
              <a:rPr lang="en-US" dirty="0" err="1"/>
              <a:t>evicta</a:t>
            </a:r>
            <a:r>
              <a:rPr lang="en-US" dirty="0"/>
              <a:t> </a:t>
            </a:r>
            <a:r>
              <a:rPr lang="en-US" dirty="0" err="1"/>
              <a:t>meis</a:t>
            </a:r>
            <a:r>
              <a:rPr lang="en-US" dirty="0"/>
              <a:t>, </a:t>
            </a:r>
            <a:r>
              <a:rPr lang="en-US" b="1" dirty="0" err="1">
                <a:solidFill>
                  <a:srgbClr val="00B0F0"/>
                </a:solidFill>
              </a:rPr>
              <a:t>tu</a:t>
            </a:r>
            <a:r>
              <a:rPr lang="en-US" dirty="0"/>
              <a:t> prima </a:t>
            </a:r>
            <a:r>
              <a:rPr lang="en-US" dirty="0" err="1"/>
              <a:t>furentem</a:t>
            </a:r>
            <a:endParaRPr lang="en-US" dirty="0"/>
          </a:p>
          <a:p>
            <a:pPr algn="ctr">
              <a:buNone/>
            </a:pPr>
            <a:r>
              <a:rPr lang="en-US" dirty="0"/>
              <a:t>his, </a:t>
            </a:r>
            <a:r>
              <a:rPr lang="en-US" dirty="0" err="1"/>
              <a:t>germana</a:t>
            </a:r>
            <a:r>
              <a:rPr lang="en-US" dirty="0"/>
              <a:t>, </a:t>
            </a:r>
            <a:r>
              <a:rPr lang="en-US" dirty="0" err="1"/>
              <a:t>malis</a:t>
            </a:r>
            <a:r>
              <a:rPr lang="en-US" dirty="0"/>
              <a:t> </a:t>
            </a:r>
            <a:r>
              <a:rPr lang="en-US" dirty="0" err="1"/>
              <a:t>oneras</a:t>
            </a:r>
            <a:r>
              <a:rPr lang="en-US" dirty="0"/>
              <a:t> </a:t>
            </a:r>
            <a:r>
              <a:rPr lang="en-US" dirty="0" err="1"/>
              <a:t>atque</a:t>
            </a:r>
            <a:r>
              <a:rPr lang="en-US" dirty="0"/>
              <a:t> </a:t>
            </a:r>
            <a:r>
              <a:rPr lang="en-US" dirty="0" err="1"/>
              <a:t>obicis</a:t>
            </a:r>
            <a:r>
              <a:rPr lang="en-US" dirty="0"/>
              <a:t> </a:t>
            </a:r>
            <a:r>
              <a:rPr lang="en-US" dirty="0" err="1"/>
              <a:t>hosti</a:t>
            </a:r>
            <a:r>
              <a:rPr lang="en-US" dirty="0"/>
              <a:t>.</a:t>
            </a:r>
            <a:endParaRPr lang="de-DE" dirty="0"/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licuit</a:t>
            </a:r>
            <a:r>
              <a:rPr lang="en-US" b="1" dirty="0">
                <a:solidFill>
                  <a:srgbClr val="00B0F0"/>
                </a:solidFill>
              </a:rPr>
              <a:t> thalami </a:t>
            </a:r>
            <a:r>
              <a:rPr lang="en-US" b="1" dirty="0" err="1">
                <a:solidFill>
                  <a:srgbClr val="00B0F0"/>
                </a:solidFill>
              </a:rPr>
              <a:t>expertem</a:t>
            </a:r>
            <a:r>
              <a:rPr lang="en-US" b="1" dirty="0">
                <a:solidFill>
                  <a:srgbClr val="00B0F0"/>
                </a:solidFill>
              </a:rPr>
              <a:t> sine </a:t>
            </a:r>
            <a:r>
              <a:rPr lang="en-US" b="1" dirty="0" err="1">
                <a:solidFill>
                  <a:srgbClr val="00B0F0"/>
                </a:solidFill>
              </a:rPr>
              <a:t>crimine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vitam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en-US" b="1" dirty="0" err="1">
                <a:solidFill>
                  <a:srgbClr val="00B0F0"/>
                </a:solidFill>
              </a:rPr>
              <a:t>degere</a:t>
            </a:r>
            <a:r>
              <a:rPr lang="en-US" b="1" dirty="0">
                <a:solidFill>
                  <a:srgbClr val="00B0F0"/>
                </a:solidFill>
              </a:rPr>
              <a:t> more </a:t>
            </a:r>
            <a:r>
              <a:rPr lang="en-US" b="1" dirty="0" err="1">
                <a:solidFill>
                  <a:srgbClr val="00B0F0"/>
                </a:solidFill>
              </a:rPr>
              <a:t>ferae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talis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nec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tangere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curas</a:t>
            </a:r>
            <a:r>
              <a:rPr lang="en-US" dirty="0"/>
              <a:t>;</a:t>
            </a:r>
          </a:p>
          <a:p>
            <a:pPr algn="ctr">
              <a:buNone/>
            </a:pPr>
            <a:r>
              <a:rPr lang="en-US" b="1" dirty="0">
                <a:solidFill>
                  <a:srgbClr val="00B0F0"/>
                </a:solidFill>
              </a:rPr>
              <a:t>non </a:t>
            </a:r>
            <a:r>
              <a:rPr lang="en-US" b="1" dirty="0" err="1">
                <a:solidFill>
                  <a:srgbClr val="00B0F0"/>
                </a:solidFill>
              </a:rPr>
              <a:t>servata</a:t>
            </a:r>
            <a:r>
              <a:rPr lang="en-US" b="1" dirty="0">
                <a:solidFill>
                  <a:srgbClr val="00B0F0"/>
                </a:solidFill>
              </a:rPr>
              <a:t> fides </a:t>
            </a:r>
            <a:r>
              <a:rPr lang="en-US" b="1" dirty="0" err="1">
                <a:solidFill>
                  <a:srgbClr val="00B0F0"/>
                </a:solidFill>
              </a:rPr>
              <a:t>cineri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promissa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Sychaeo</a:t>
            </a:r>
            <a:r>
              <a:rPr lang="en-US" dirty="0"/>
              <a:t>.”</a:t>
            </a: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  Risikofaktoren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Schuld:</a:t>
            </a:r>
          </a:p>
          <a:p>
            <a:pPr>
              <a:buNone/>
            </a:pPr>
            <a:r>
              <a:rPr lang="de-DE" b="1" dirty="0">
                <a:solidFill>
                  <a:srgbClr val="00B0F0"/>
                </a:solidFill>
              </a:rPr>
              <a:t>„tu […] tu […]“</a:t>
            </a:r>
          </a:p>
          <a:p>
            <a:pPr>
              <a:buNone/>
            </a:pPr>
            <a:r>
              <a:rPr lang="de-DE" b="1" dirty="0">
                <a:solidFill>
                  <a:srgbClr val="00B0F0"/>
                </a:solidFill>
              </a:rPr>
              <a:t>„non </a:t>
            </a:r>
            <a:r>
              <a:rPr lang="de-DE" b="1" dirty="0" err="1">
                <a:solidFill>
                  <a:srgbClr val="00B0F0"/>
                </a:solidFill>
              </a:rPr>
              <a:t>servata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fides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cineri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promissa</a:t>
            </a:r>
            <a:r>
              <a:rPr lang="de-DE" b="1" dirty="0">
                <a:solidFill>
                  <a:srgbClr val="00B0F0"/>
                </a:solidFill>
              </a:rPr>
              <a:t> </a:t>
            </a:r>
            <a:r>
              <a:rPr lang="de-DE" b="1" dirty="0" err="1">
                <a:solidFill>
                  <a:srgbClr val="00B0F0"/>
                </a:solidFill>
              </a:rPr>
              <a:t>Sychaeo</a:t>
            </a:r>
            <a:r>
              <a:rPr lang="de-DE" b="1" dirty="0">
                <a:solidFill>
                  <a:srgbClr val="00B0F0"/>
                </a:solidFill>
              </a:rPr>
              <a:t>“</a:t>
            </a:r>
          </a:p>
          <a:p>
            <a:r>
              <a:rPr lang="de-DE" dirty="0"/>
              <a:t>Imperative Stimmen mit Aufforderung zum Suizid:</a:t>
            </a:r>
          </a:p>
          <a:p>
            <a:pPr>
              <a:buNone/>
            </a:pPr>
            <a:r>
              <a:rPr lang="de-DE" i="1" u="sng" dirty="0"/>
              <a:t>„</a:t>
            </a:r>
            <a:r>
              <a:rPr lang="de-DE" i="1" u="sng" dirty="0" err="1"/>
              <a:t>nescis</a:t>
            </a:r>
            <a:r>
              <a:rPr lang="de-DE" i="1" u="sng" dirty="0"/>
              <a:t>“</a:t>
            </a:r>
          </a:p>
          <a:p>
            <a:pPr>
              <a:buNone/>
            </a:pPr>
            <a:r>
              <a:rPr lang="de-DE" i="1" u="sng" dirty="0"/>
              <a:t>„</a:t>
            </a:r>
            <a:r>
              <a:rPr lang="de-DE" i="1" u="sng" dirty="0" err="1"/>
              <a:t>quin</a:t>
            </a:r>
            <a:r>
              <a:rPr lang="de-DE" i="1" u="sng" dirty="0"/>
              <a:t> </a:t>
            </a:r>
            <a:r>
              <a:rPr lang="de-DE" i="1" u="sng" dirty="0" err="1"/>
              <a:t>morere</a:t>
            </a:r>
            <a:r>
              <a:rPr lang="de-DE" i="1" u="sng" dirty="0"/>
              <a:t> </a:t>
            </a:r>
            <a:r>
              <a:rPr lang="de-DE" i="1" u="sng" dirty="0" err="1"/>
              <a:t>ut</a:t>
            </a:r>
            <a:r>
              <a:rPr lang="de-DE" i="1" u="sng" dirty="0"/>
              <a:t> </a:t>
            </a:r>
            <a:r>
              <a:rPr lang="de-DE" i="1" u="sng" dirty="0" err="1"/>
              <a:t>merita</a:t>
            </a:r>
            <a:r>
              <a:rPr lang="de-DE" i="1" u="sng" dirty="0"/>
              <a:t> es“</a:t>
            </a:r>
          </a:p>
          <a:p>
            <a:r>
              <a:rPr lang="de-DE" dirty="0"/>
              <a:t>Hoffnungslosigkeit:</a:t>
            </a:r>
          </a:p>
          <a:p>
            <a:pPr>
              <a:buNone/>
            </a:pPr>
            <a:r>
              <a:rPr lang="de-DE" dirty="0">
                <a:solidFill>
                  <a:srgbClr val="7030A0"/>
                </a:solidFill>
              </a:rPr>
              <a:t>„</a:t>
            </a:r>
            <a:r>
              <a:rPr lang="de-DE" dirty="0" err="1">
                <a:solidFill>
                  <a:srgbClr val="7030A0"/>
                </a:solidFill>
              </a:rPr>
              <a:t>ferroque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averte</a:t>
            </a:r>
            <a:r>
              <a:rPr lang="de-DE" dirty="0">
                <a:solidFill>
                  <a:srgbClr val="7030A0"/>
                </a:solidFill>
              </a:rPr>
              <a:t> </a:t>
            </a:r>
            <a:r>
              <a:rPr lang="de-DE" dirty="0" err="1">
                <a:solidFill>
                  <a:srgbClr val="7030A0"/>
                </a:solidFill>
              </a:rPr>
              <a:t>dolorem</a:t>
            </a:r>
            <a:r>
              <a:rPr lang="de-DE" dirty="0">
                <a:solidFill>
                  <a:srgbClr val="7030A0"/>
                </a:solidFill>
              </a:rPr>
              <a:t>“</a:t>
            </a:r>
          </a:p>
          <a:p>
            <a:pPr>
              <a:buNone/>
            </a:pPr>
            <a:r>
              <a:rPr lang="de-DE" dirty="0">
                <a:solidFill>
                  <a:srgbClr val="7030A0"/>
                </a:solidFill>
              </a:rPr>
              <a:t>„heu, </a:t>
            </a:r>
            <a:r>
              <a:rPr lang="de-DE" dirty="0" err="1">
                <a:solidFill>
                  <a:srgbClr val="7030A0"/>
                </a:solidFill>
              </a:rPr>
              <a:t>perdita</a:t>
            </a:r>
            <a:r>
              <a:rPr lang="de-DE" dirty="0">
                <a:solidFill>
                  <a:srgbClr val="7030A0"/>
                </a:solidFill>
              </a:rPr>
              <a:t>“</a:t>
            </a:r>
          </a:p>
          <a:p>
            <a:pPr>
              <a:buNone/>
            </a:pPr>
            <a:r>
              <a:rPr lang="de-DE" dirty="0">
                <a:solidFill>
                  <a:srgbClr val="7030A0"/>
                </a:solidFill>
              </a:rPr>
              <a:t>„</a:t>
            </a:r>
            <a:r>
              <a:rPr lang="de-DE" dirty="0" err="1">
                <a:solidFill>
                  <a:srgbClr val="7030A0"/>
                </a:solidFill>
              </a:rPr>
              <a:t>sim</a:t>
            </a:r>
            <a:r>
              <a:rPr lang="de-DE" dirty="0">
                <a:solidFill>
                  <a:srgbClr val="7030A0"/>
                </a:solidFill>
              </a:rPr>
              <a:t>“, „</a:t>
            </a:r>
            <a:r>
              <a:rPr lang="de-DE" dirty="0" err="1">
                <a:solidFill>
                  <a:srgbClr val="7030A0"/>
                </a:solidFill>
              </a:rPr>
              <a:t>sinet</a:t>
            </a:r>
            <a:r>
              <a:rPr lang="de-DE" dirty="0">
                <a:solidFill>
                  <a:srgbClr val="7030A0"/>
                </a:solidFill>
              </a:rPr>
              <a:t>“, „</a:t>
            </a:r>
            <a:r>
              <a:rPr lang="de-DE" dirty="0" err="1">
                <a:solidFill>
                  <a:srgbClr val="7030A0"/>
                </a:solidFill>
              </a:rPr>
              <a:t>accipiet</a:t>
            </a:r>
            <a:r>
              <a:rPr lang="de-DE" dirty="0">
                <a:solidFill>
                  <a:srgbClr val="7030A0"/>
                </a:solidFill>
              </a:rPr>
              <a:t>“</a:t>
            </a: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b="1" dirty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Fazit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wipe dir="r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Fazit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Einsamkeit, </a:t>
            </a:r>
          </a:p>
          <a:p>
            <a:r>
              <a:rPr lang="de-DE" dirty="0"/>
              <a:t>Isolation, </a:t>
            </a:r>
          </a:p>
          <a:p>
            <a:r>
              <a:rPr lang="de-DE" dirty="0"/>
              <a:t>Entfremdung, </a:t>
            </a:r>
          </a:p>
          <a:p>
            <a:r>
              <a:rPr lang="de-DE" dirty="0"/>
              <a:t>autoaggressive Selbstbestrafung, </a:t>
            </a:r>
          </a:p>
          <a:p>
            <a:r>
              <a:rPr lang="de-DE" dirty="0"/>
              <a:t>das Gefühl von Hoffnungslosigkeit, </a:t>
            </a:r>
          </a:p>
          <a:p>
            <a:r>
              <a:rPr lang="de-DE" dirty="0"/>
              <a:t>imperative Stimmen, </a:t>
            </a:r>
          </a:p>
          <a:p>
            <a:r>
              <a:rPr lang="de-DE" dirty="0"/>
              <a:t>depressiver Wahn,</a:t>
            </a:r>
          </a:p>
          <a:p>
            <a:r>
              <a:rPr lang="de-DE" dirty="0"/>
              <a:t>Schuldgefühle</a:t>
            </a:r>
          </a:p>
        </p:txBody>
      </p:sp>
    </p:spTree>
  </p:cSld>
  <p:clrMapOvr>
    <a:masterClrMapping/>
  </p:clrMapOvr>
  <p:transition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8229600" cy="3513778"/>
          </a:xfrm>
        </p:spPr>
        <p:txBody>
          <a:bodyPr numCol="1"/>
          <a:lstStyle/>
          <a:p>
            <a:pPr algn="ctr">
              <a:buNone/>
            </a:pPr>
            <a:r>
              <a:rPr lang="de-DE" dirty="0"/>
              <a:t>Vielen Dank für Ihre Aufmerksamkeit!</a:t>
            </a:r>
          </a:p>
          <a:p>
            <a:pPr algn="ctr">
              <a:buNone/>
            </a:pPr>
            <a:endParaRPr lang="de-DE" dirty="0"/>
          </a:p>
          <a:p>
            <a:pPr algn="ctr">
              <a:buNone/>
            </a:pPr>
            <a:r>
              <a:rPr lang="de-DE" sz="2000" dirty="0"/>
              <a:t>Eine Präsentation von Ivana Nikic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2.1 Überblick über bisherige Ergebnisse in der literaturwissenschaftlichen Forschung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000364" y="3286124"/>
            <a:ext cx="285752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Ursachen für den Suizid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0" y="3286124"/>
            <a:ext cx="23574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Historische Dimension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643670" y="3286124"/>
            <a:ext cx="250033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Dramaturgischer Effekt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1500166" y="2357430"/>
            <a:ext cx="14287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/>
              <a:t>Sychäusfrage</a:t>
            </a:r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5857884" y="2357430"/>
            <a:ext cx="21431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Extrinsische Anreize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929058" y="2357430"/>
            <a:ext cx="10001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 err="1"/>
              <a:t>Aeneas</a:t>
            </a:r>
            <a:endParaRPr lang="de-DE" dirty="0"/>
          </a:p>
        </p:txBody>
      </p:sp>
      <p:cxnSp>
        <p:nvCxnSpPr>
          <p:cNvPr id="11" name="Gerade Verbindung mit Pfeil 10"/>
          <p:cNvCxnSpPr>
            <a:stCxn id="4" idx="1"/>
            <a:endCxn id="5" idx="3"/>
          </p:cNvCxnSpPr>
          <p:nvPr/>
        </p:nvCxnSpPr>
        <p:spPr>
          <a:xfrm rot="10800000">
            <a:off x="2357454" y="3470790"/>
            <a:ext cx="64291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4" idx="3"/>
            <a:endCxn id="6" idx="1"/>
          </p:cNvCxnSpPr>
          <p:nvPr/>
        </p:nvCxnSpPr>
        <p:spPr>
          <a:xfrm>
            <a:off x="5857884" y="3470790"/>
            <a:ext cx="78578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>
            <a:stCxn id="4" idx="0"/>
            <a:endCxn id="9" idx="2"/>
          </p:cNvCxnSpPr>
          <p:nvPr/>
        </p:nvCxnSpPr>
        <p:spPr>
          <a:xfrm rot="5400000" flipH="1" flipV="1">
            <a:off x="4149443" y="3006443"/>
            <a:ext cx="5593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>
            <a:stCxn id="9" idx="1"/>
            <a:endCxn id="7" idx="3"/>
          </p:cNvCxnSpPr>
          <p:nvPr/>
        </p:nvCxnSpPr>
        <p:spPr>
          <a:xfrm rot="10800000">
            <a:off x="2928926" y="254209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Gerade Verbindung mit Pfeil 24"/>
          <p:cNvCxnSpPr>
            <a:stCxn id="9" idx="3"/>
            <a:endCxn id="8" idx="1"/>
          </p:cNvCxnSpPr>
          <p:nvPr/>
        </p:nvCxnSpPr>
        <p:spPr>
          <a:xfrm>
            <a:off x="4929190" y="25420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500034" y="378619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„causa </a:t>
            </a:r>
            <a:r>
              <a:rPr lang="de-DE" dirty="0" err="1"/>
              <a:t>belli</a:t>
            </a:r>
            <a:r>
              <a:rPr lang="de-DE" dirty="0"/>
              <a:t>“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6929422" y="3643314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„retardierendes Moment“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285852" y="1571612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„</a:t>
            </a:r>
            <a:r>
              <a:rPr lang="de-DE" dirty="0" err="1"/>
              <a:t>univira</a:t>
            </a:r>
            <a:r>
              <a:rPr lang="de-DE" dirty="0"/>
              <a:t>“ und „</a:t>
            </a:r>
            <a:r>
              <a:rPr lang="de-DE" dirty="0" err="1"/>
              <a:t>pudor</a:t>
            </a:r>
            <a:r>
              <a:rPr lang="de-DE" dirty="0"/>
              <a:t>“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500694" y="1285860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Anna und die Göttinnen als Verführerinnen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5572132" y="185736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Karthager als </a:t>
            </a:r>
            <a:r>
              <a:rPr lang="de-DE" dirty="0" err="1"/>
              <a:t>Verurteiler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3786182" y="5715016"/>
            <a:ext cx="12858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/>
              <a:t>Mänade</a:t>
            </a:r>
          </a:p>
        </p:txBody>
      </p:sp>
      <p:cxnSp>
        <p:nvCxnSpPr>
          <p:cNvPr id="22" name="Gerade Verbindung mit Pfeil 21"/>
          <p:cNvCxnSpPr>
            <a:stCxn id="4" idx="2"/>
            <a:endCxn id="19" idx="0"/>
          </p:cNvCxnSpPr>
          <p:nvPr/>
        </p:nvCxnSpPr>
        <p:spPr>
          <a:xfrm rot="5400000">
            <a:off x="3399344" y="4685236"/>
            <a:ext cx="205956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</a:t>
            </a:r>
            <a:r>
              <a:rPr lang="de-DE" dirty="0" err="1"/>
              <a:t>Didos</a:t>
            </a:r>
            <a:r>
              <a:rPr lang="de-DE" dirty="0"/>
              <a:t> Suizid und seine Ursachen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2.2 Ansätze der modernen Psychologie zur Kausalität von Suizidalität und ein Ausblick auf psychotherapeutische Prävention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2.2 Suizidalität in der modernen Psychologie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Suizidideen</a:t>
            </a:r>
          </a:p>
          <a:p>
            <a:r>
              <a:rPr lang="de-DE" sz="4000" dirty="0"/>
              <a:t>Suizidale Handlungen</a:t>
            </a:r>
          </a:p>
          <a:p>
            <a:r>
              <a:rPr lang="de-DE" sz="4000" dirty="0"/>
              <a:t>Suizid</a:t>
            </a:r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2.2 Suizidalität in der modernen Psychologie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b="1" dirty="0"/>
              <a:t>Risikofaktoren:</a:t>
            </a:r>
          </a:p>
          <a:p>
            <a:r>
              <a:rPr lang="de-DE" dirty="0"/>
              <a:t>Hoffnungslosigkeit</a:t>
            </a:r>
          </a:p>
          <a:p>
            <a:r>
              <a:rPr lang="de-DE" dirty="0"/>
              <a:t>Impulsivität</a:t>
            </a:r>
          </a:p>
          <a:p>
            <a:r>
              <a:rPr lang="de-DE" dirty="0"/>
              <a:t>niedriges Selbstwertgefühl</a:t>
            </a:r>
          </a:p>
          <a:p>
            <a:r>
              <a:rPr lang="de-DE" dirty="0"/>
              <a:t>depressiver Wahn (Schuld und Selbstbestrafung)</a:t>
            </a:r>
          </a:p>
          <a:p>
            <a:r>
              <a:rPr lang="de-DE" dirty="0"/>
              <a:t>paranoide Beziehungsideen und Wahnvorstellungen</a:t>
            </a:r>
          </a:p>
          <a:p>
            <a:r>
              <a:rPr lang="de-DE" dirty="0"/>
              <a:t>innere Unruhen und Angst vor Kontrollverlust</a:t>
            </a:r>
          </a:p>
          <a:p>
            <a:r>
              <a:rPr lang="de-DE" dirty="0"/>
              <a:t>imperative Stimmen mit Aufforderung zum Selbstmord</a:t>
            </a:r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2.2 Suizidalität in der modernen Psychologie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b="1" dirty="0"/>
              <a:t>Mögliche Funktionen:</a:t>
            </a:r>
          </a:p>
          <a:p>
            <a:r>
              <a:rPr lang="de-DE" dirty="0"/>
              <a:t>Wunsch nach Ruhe</a:t>
            </a:r>
          </a:p>
          <a:p>
            <a:r>
              <a:rPr lang="de-DE" dirty="0"/>
              <a:t>Appell</a:t>
            </a:r>
          </a:p>
          <a:p>
            <a:r>
              <a:rPr lang="de-DE" dirty="0"/>
              <a:t>autoaggressive Selbstbestrafung</a:t>
            </a:r>
          </a:p>
          <a:p>
            <a:r>
              <a:rPr lang="de-DE" dirty="0"/>
              <a:t>Rache</a:t>
            </a:r>
          </a:p>
          <a:p>
            <a:r>
              <a:rPr lang="de-DE" dirty="0"/>
              <a:t>Beziehungsmanipulation</a:t>
            </a:r>
          </a:p>
          <a:p>
            <a:endParaRPr lang="de-DE" dirty="0"/>
          </a:p>
        </p:txBody>
      </p:sp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3746</Words>
  <Application>Microsoft Office PowerPoint</Application>
  <PresentationFormat>Bildschirmpräsentation (4:3)</PresentationFormat>
  <Paragraphs>575</Paragraphs>
  <Slides>46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46</vt:i4>
      </vt:variant>
    </vt:vector>
  </HeadingPairs>
  <TitlesOfParts>
    <vt:vector size="52" baseType="lpstr">
      <vt:lpstr>Bookman Old Style</vt:lpstr>
      <vt:lpstr>Calibri</vt:lpstr>
      <vt:lpstr>Gill Sans MT</vt:lpstr>
      <vt:lpstr>Wingdings</vt:lpstr>
      <vt:lpstr>Wingdings 3</vt:lpstr>
      <vt:lpstr>Okeanos</vt:lpstr>
      <vt:lpstr>Vergils Dido „auf der Couch“</vt:lpstr>
      <vt:lpstr>Inhaltsverzeichnis</vt:lpstr>
      <vt:lpstr>1. Einleitende Vorbemerkungen</vt:lpstr>
      <vt:lpstr>2. Didos Suizid und seine Ursachen</vt:lpstr>
      <vt:lpstr>2.1 Überblick über bisherige Ergebnisse in der literaturwissenschaftlichen Forschung</vt:lpstr>
      <vt:lpstr>2. Didos Suizid und seine Ursachen</vt:lpstr>
      <vt:lpstr>2.2 Suizidalität in der modernen Psychologie</vt:lpstr>
      <vt:lpstr>2.2 Suizidalität in der modernen Psychologie</vt:lpstr>
      <vt:lpstr>2.2 Suizidalität in der modernen Psychologie</vt:lpstr>
      <vt:lpstr>2.2 Suizidalität in der modernen Psychologie</vt:lpstr>
      <vt:lpstr>2.2 Suizidalität in der modernen Psychologie</vt:lpstr>
      <vt:lpstr>2. Didos Suizid und seine Ursachen</vt:lpstr>
      <vt:lpstr>IV, V. 450-465</vt:lpstr>
      <vt:lpstr>IV, V. 450-465</vt:lpstr>
      <vt:lpstr>  Risikofaktoren</vt:lpstr>
      <vt:lpstr>IV, V. 450-465</vt:lpstr>
      <vt:lpstr>IV, V. 450-465</vt:lpstr>
      <vt:lpstr>IV, V. 450-465</vt:lpstr>
      <vt:lpstr>IV, V. 450-465</vt:lpstr>
      <vt:lpstr>IV, V. 450-465</vt:lpstr>
      <vt:lpstr>  Risikofaktoren</vt:lpstr>
      <vt:lpstr>IV, V. 450-465</vt:lpstr>
      <vt:lpstr>IV, V. 450-465</vt:lpstr>
      <vt:lpstr>  Risikofaktoren</vt:lpstr>
      <vt:lpstr>IV, V. 534-552</vt:lpstr>
      <vt:lpstr>IV, V. 534-552</vt:lpstr>
      <vt:lpstr>IV, V. 534-552</vt:lpstr>
      <vt:lpstr>IV, V. 534-552</vt:lpstr>
      <vt:lpstr>  Risikofaktoren</vt:lpstr>
      <vt:lpstr>IV, V. 534-552</vt:lpstr>
      <vt:lpstr>  Risikofaktoren</vt:lpstr>
      <vt:lpstr>IV, V. 534-552</vt:lpstr>
      <vt:lpstr>IV, V. 534-552</vt:lpstr>
      <vt:lpstr>  Risikofaktoren</vt:lpstr>
      <vt:lpstr>IV, V. 534-552</vt:lpstr>
      <vt:lpstr>  Risikofaktoren</vt:lpstr>
      <vt:lpstr>IV, V. 534-552</vt:lpstr>
      <vt:lpstr>  Risikofaktoren</vt:lpstr>
      <vt:lpstr>IV, V. 534-552</vt:lpstr>
      <vt:lpstr>  Risikofaktoren</vt:lpstr>
      <vt:lpstr>IV, V. 534-552</vt:lpstr>
      <vt:lpstr>IV, V. 534-552</vt:lpstr>
      <vt:lpstr>  Risikofaktoren</vt:lpstr>
      <vt:lpstr>3. Fazit</vt:lpstr>
      <vt:lpstr>3. Fazit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ivana</dc:creator>
  <cp:lastModifiedBy>Alexander Weber</cp:lastModifiedBy>
  <cp:revision>44</cp:revision>
  <dcterms:created xsi:type="dcterms:W3CDTF">2018-11-08T13:22:58Z</dcterms:created>
  <dcterms:modified xsi:type="dcterms:W3CDTF">2018-11-21T08:12:26Z</dcterms:modified>
</cp:coreProperties>
</file>